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05" r:id="rId2"/>
    <p:sldId id="314" r:id="rId3"/>
    <p:sldId id="409" r:id="rId4"/>
    <p:sldId id="410" r:id="rId5"/>
    <p:sldId id="412" r:id="rId6"/>
    <p:sldId id="411" r:id="rId7"/>
    <p:sldId id="413" r:id="rId8"/>
    <p:sldId id="414" r:id="rId9"/>
    <p:sldId id="415" r:id="rId10"/>
    <p:sldId id="416" r:id="rId11"/>
    <p:sldId id="417" r:id="rId12"/>
    <p:sldId id="406" r:id="rId13"/>
    <p:sldId id="40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120" d="100"/>
          <a:sy n="120" d="100"/>
        </p:scale>
        <p:origin x="135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0DBEE-CE21-4EE0-AC96-5BAE537B43DB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8FD63-CB28-44D6-83CD-867055B9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09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defTabSz="91443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defTabSz="91443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defTabSz="91443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defTabSz="91443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www.ntms.org</a:t>
            </a:r>
          </a:p>
        </p:txBody>
      </p:sp>
      <p:sp>
        <p:nvSpPr>
          <p:cNvPr id="501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defTabSz="91443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defTabSz="91443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defTabSz="91443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defTabSz="91443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6A77588-083D-41FC-8E1A-3497B7D1D6E5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WWW.NTMS.ORG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88F287-B72E-434B-885A-89302C489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33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WWW.NTMS.ORG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39AB8E0-D92B-4AF5-9C67-F6E45958E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8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WWW.NTMS.ORG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8ED108A-DE79-48E4-837B-8DBF4F644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20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WWW.NTMS.ORG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EEDF814-8B1E-475B-BAF8-C1C8B78D3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2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WWW.NTMS.ORG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A7029F7-3609-4F0E-91EC-13D67037B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43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WWW.NTMS.ORG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411489A-9F73-45BB-AE4A-E0DBB4D7A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97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WWW.NTMS.ORG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F64D4A9-5850-4BDD-9179-1AF7E0190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9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WWW.NTMS.ORG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D6E6BDD-B6D2-4088-B07A-EAEDB0269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16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WWW.NTMS.ORG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5EDAE51-3F17-48D5-A375-CACAE098C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8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WWW.NTMS.ORG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BF4830A-57D1-472D-9869-4E1459F6C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70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WWW.NTMS.ORG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BF78946-B793-4662-B89B-8CE7D9B1A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5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52"/>
          <p:cNvGrpSpPr>
            <a:grpSpLocks/>
          </p:cNvGrpSpPr>
          <p:nvPr userDrawn="1"/>
        </p:nvGrpSpPr>
        <p:grpSpPr bwMode="auto">
          <a:xfrm>
            <a:off x="-76200" y="0"/>
            <a:ext cx="9264650" cy="6858000"/>
            <a:chOff x="-48" y="0"/>
            <a:chExt cx="5836" cy="4320"/>
          </a:xfrm>
        </p:grpSpPr>
        <p:sp>
          <p:nvSpPr>
            <p:cNvPr id="1031" name="AutoShape 32"/>
            <p:cNvSpPr>
              <a:spLocks noChangeArrowheads="1"/>
            </p:cNvSpPr>
            <p:nvPr userDrawn="1"/>
          </p:nvSpPr>
          <p:spPr bwMode="auto">
            <a:xfrm rot="10800000" flipH="1">
              <a:off x="240" y="0"/>
              <a:ext cx="1392" cy="384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1032" name="Object 31"/>
            <p:cNvGraphicFramePr>
              <a:graphicFrameLocks noChangeAspect="1"/>
            </p:cNvGraphicFramePr>
            <p:nvPr userDrawn="1"/>
          </p:nvGraphicFramePr>
          <p:xfrm>
            <a:off x="-31" y="1"/>
            <a:ext cx="5791" cy="4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13" imgW="9142857" imgH="6857143" progId="Photoshop.Image.7">
                    <p:embed/>
                  </p:oleObj>
                </mc:Choice>
                <mc:Fallback>
                  <p:oleObj name="Image" r:id="rId13" imgW="9142857" imgH="6857143" progId="Photoshop.Image.7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31" y="1"/>
                          <a:ext cx="5791" cy="43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3" name="Text Box 24"/>
            <p:cNvSpPr txBox="1">
              <a:spLocks noChangeArrowheads="1"/>
            </p:cNvSpPr>
            <p:nvPr userDrawn="1"/>
          </p:nvSpPr>
          <p:spPr bwMode="auto">
            <a:xfrm>
              <a:off x="-48" y="238"/>
              <a:ext cx="32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900" b="1">
                  <a:solidFill>
                    <a:srgbClr val="FFFFFF"/>
                  </a:solidFill>
                </a:rPr>
                <a:t>W5HN</a:t>
              </a:r>
            </a:p>
          </p:txBody>
        </p:sp>
        <p:grpSp>
          <p:nvGrpSpPr>
            <p:cNvPr id="1034" name="Group 49"/>
            <p:cNvGrpSpPr>
              <a:grpSpLocks/>
            </p:cNvGrpSpPr>
            <p:nvPr userDrawn="1"/>
          </p:nvGrpSpPr>
          <p:grpSpPr bwMode="auto">
            <a:xfrm>
              <a:off x="4974" y="153"/>
              <a:ext cx="814" cy="698"/>
              <a:chOff x="4974" y="153"/>
              <a:chExt cx="814" cy="698"/>
            </a:xfrm>
          </p:grpSpPr>
          <p:sp>
            <p:nvSpPr>
              <p:cNvPr id="1035" name="Text Box 38"/>
              <p:cNvSpPr txBox="1">
                <a:spLocks noChangeArrowheads="1"/>
              </p:cNvSpPr>
              <p:nvPr userDrawn="1"/>
            </p:nvSpPr>
            <p:spPr bwMode="auto">
              <a:xfrm>
                <a:off x="5328" y="153"/>
                <a:ext cx="292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altLang="en-US" sz="900">
                    <a:solidFill>
                      <a:srgbClr val="000000"/>
                    </a:solidFill>
                  </a:rPr>
                  <a:t>North</a:t>
                </a:r>
              </a:p>
            </p:txBody>
          </p:sp>
          <p:sp>
            <p:nvSpPr>
              <p:cNvPr id="1036" name="Text Box 39"/>
              <p:cNvSpPr txBox="1">
                <a:spLocks noChangeArrowheads="1"/>
              </p:cNvSpPr>
              <p:nvPr userDrawn="1"/>
            </p:nvSpPr>
            <p:spPr bwMode="auto">
              <a:xfrm>
                <a:off x="5328" y="278"/>
                <a:ext cx="312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altLang="en-US" sz="900">
                    <a:solidFill>
                      <a:srgbClr val="000000"/>
                    </a:solidFill>
                  </a:rPr>
                  <a:t>Texas</a:t>
                </a:r>
              </a:p>
            </p:txBody>
          </p:sp>
          <p:sp>
            <p:nvSpPr>
              <p:cNvPr id="1037" name="Text Box 40"/>
              <p:cNvSpPr txBox="1">
                <a:spLocks noChangeArrowheads="1"/>
              </p:cNvSpPr>
              <p:nvPr userDrawn="1"/>
            </p:nvSpPr>
            <p:spPr bwMode="auto">
              <a:xfrm>
                <a:off x="5328" y="585"/>
                <a:ext cx="4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altLang="en-US" sz="900">
                    <a:solidFill>
                      <a:srgbClr val="000000"/>
                    </a:solidFill>
                  </a:rPr>
                  <a:t>Microwave</a:t>
                </a:r>
              </a:p>
            </p:txBody>
          </p:sp>
          <p:sp>
            <p:nvSpPr>
              <p:cNvPr id="1038" name="Text Box 41"/>
              <p:cNvSpPr txBox="1">
                <a:spLocks noChangeArrowheads="1"/>
              </p:cNvSpPr>
              <p:nvPr userDrawn="1"/>
            </p:nvSpPr>
            <p:spPr bwMode="auto">
              <a:xfrm>
                <a:off x="5328" y="707"/>
                <a:ext cx="352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altLang="en-US" sz="900">
                    <a:solidFill>
                      <a:srgbClr val="000000"/>
                    </a:solidFill>
                  </a:rPr>
                  <a:t>Society</a:t>
                </a:r>
              </a:p>
            </p:txBody>
          </p:sp>
          <p:sp>
            <p:nvSpPr>
              <p:cNvPr id="1039" name="Text Box 42"/>
              <p:cNvSpPr txBox="1">
                <a:spLocks noChangeArrowheads="1"/>
              </p:cNvSpPr>
              <p:nvPr userDrawn="1"/>
            </p:nvSpPr>
            <p:spPr bwMode="auto">
              <a:xfrm>
                <a:off x="5328" y="405"/>
                <a:ext cx="38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altLang="en-US" sz="1200" b="1">
                    <a:solidFill>
                      <a:srgbClr val="FF0000"/>
                    </a:solidFill>
                  </a:rPr>
                  <a:t>NTMS</a:t>
                </a:r>
              </a:p>
            </p:txBody>
          </p:sp>
          <p:graphicFrame>
            <p:nvGraphicFramePr>
              <p:cNvPr id="1040" name="Object 48"/>
              <p:cNvGraphicFramePr>
                <a:graphicFrameLocks noChangeAspect="1"/>
              </p:cNvGraphicFramePr>
              <p:nvPr userDrawn="1"/>
            </p:nvGraphicFramePr>
            <p:xfrm>
              <a:off x="4974" y="174"/>
              <a:ext cx="402" cy="6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Image" r:id="rId15" imgW="812412" imgH="1358730" progId="Photoshop.Image.7">
                      <p:embed/>
                    </p:oleObj>
                  </mc:Choice>
                  <mc:Fallback>
                    <p:oleObj name="Image" r:id="rId15" imgW="812412" imgH="1358730" progId="Photoshop.Image.7">
                      <p:embed/>
                      <p:pic>
                        <p:nvPicPr>
                          <p:cNvPr id="0" name="Object 4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74" y="174"/>
                            <a:ext cx="402" cy="6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28600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 i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WWW.NTMS.ORG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23D324-38A5-4F3F-92CC-8838DF561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6699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6699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699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WWW.NTMS.ORG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31DE320-4C38-4C43-AACA-38269C2539D6}" type="slidenum">
              <a:rPr lang="en-US" smtClean="0">
                <a:solidFill>
                  <a:schemeClr val="bg1"/>
                </a:solidFill>
              </a:rPr>
              <a:pPr eaLnBrk="1" hangingPunct="1"/>
              <a:t>1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443883" y="152400"/>
            <a:ext cx="7772400" cy="2590800"/>
          </a:xfrm>
        </p:spPr>
        <p:txBody>
          <a:bodyPr/>
          <a:lstStyle/>
          <a:p>
            <a:pPr eaLnBrk="1" hangingPunct="1"/>
            <a:r>
              <a:rPr lang="en-US" sz="3200" dirty="0"/>
              <a:t>NTMS Microwave Activity Day</a:t>
            </a:r>
            <a:br>
              <a:rPr lang="en-US" sz="3200" dirty="0"/>
            </a:br>
            <a:r>
              <a:rPr lang="en-US" sz="3200" dirty="0"/>
              <a:t>March 18, 2023</a:t>
            </a:r>
            <a:br>
              <a:rPr lang="en-US" dirty="0"/>
            </a:br>
            <a:endParaRPr lang="en-US" sz="2800" dirty="0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8229600" cy="4068763"/>
          </a:xfrm>
        </p:spPr>
        <p:txBody>
          <a:bodyPr/>
          <a:lstStyle/>
          <a:p>
            <a:pPr eaLnBrk="1" hangingPunct="1"/>
            <a:r>
              <a:rPr lang="en-US" sz="2800" dirty="0"/>
              <a:t>Stations heard on frequency</a:t>
            </a:r>
          </a:p>
          <a:p>
            <a:pPr eaLnBrk="1" hangingPunct="1"/>
            <a:r>
              <a:rPr lang="en-US" sz="2000" dirty="0">
                <a:solidFill>
                  <a:schemeClr val="tx1"/>
                </a:solidFill>
              </a:rPr>
              <a:t>Al - W5LUA - 10, 24, 47 GHz</a:t>
            </a:r>
          </a:p>
          <a:p>
            <a:pPr eaLnBrk="1" hangingPunct="1"/>
            <a:r>
              <a:rPr lang="en-US" sz="2000" dirty="0">
                <a:solidFill>
                  <a:schemeClr val="tx1"/>
                </a:solidFill>
              </a:rPr>
              <a:t>Scott – AA5AM – 10, 24, 47 GHz</a:t>
            </a:r>
          </a:p>
          <a:p>
            <a:pPr eaLnBrk="1" hangingPunct="1"/>
            <a:r>
              <a:rPr lang="en-US" sz="2000" dirty="0">
                <a:solidFill>
                  <a:schemeClr val="tx1"/>
                </a:solidFill>
              </a:rPr>
              <a:t>Greg – AA5C – 10, 24, 47 GHz</a:t>
            </a:r>
          </a:p>
          <a:p>
            <a:pPr eaLnBrk="1" hangingPunct="1"/>
            <a:r>
              <a:rPr lang="en-US" sz="2000" dirty="0">
                <a:solidFill>
                  <a:schemeClr val="tx1"/>
                </a:solidFill>
              </a:rPr>
              <a:t>Keith – WB5ZDP – 10 </a:t>
            </a:r>
            <a:r>
              <a:rPr lang="en-US" sz="2000" dirty="0" err="1">
                <a:solidFill>
                  <a:schemeClr val="tx1"/>
                </a:solidFill>
              </a:rPr>
              <a:t>Ghz</a:t>
            </a:r>
            <a:endParaRPr lang="en-US" sz="2000" dirty="0">
              <a:solidFill>
                <a:schemeClr val="tx1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Pat – W5VY/R – 10 GHz</a:t>
            </a:r>
          </a:p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Brad – WQ5S/R – 10, 24 GHz</a:t>
            </a:r>
          </a:p>
          <a:p>
            <a:pPr eaLnBrk="1" hangingPunct="1"/>
            <a:r>
              <a:rPr lang="en-US" sz="2000" dirty="0">
                <a:solidFill>
                  <a:schemeClr val="tx1"/>
                </a:solidFill>
              </a:rPr>
              <a:t>Al – W5RLG – 10 </a:t>
            </a:r>
            <a:r>
              <a:rPr lang="en-US" sz="2000" dirty="0" err="1">
                <a:solidFill>
                  <a:schemeClr val="tx1"/>
                </a:solidFill>
              </a:rPr>
              <a:t>Ghz</a:t>
            </a:r>
            <a:endParaRPr lang="en-US" sz="2000" dirty="0">
              <a:solidFill>
                <a:schemeClr val="tx1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Paul – WA5WCP/R – 10 GHz</a:t>
            </a:r>
          </a:p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Jim – KM5PO/R – 10, 24, 47 GHz</a:t>
            </a:r>
          </a:p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Paul – KI5EMN/R – 10 GHz</a:t>
            </a:r>
          </a:p>
          <a:p>
            <a:pPr eaLnBrk="1" hangingPunct="1"/>
            <a:endParaRPr lang="en-US" sz="20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910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32CF98-EC93-4DDA-9337-7F4F6DF8F872}" type="slidenum">
              <a:rPr lang="en-US" smtClean="0">
                <a:solidFill>
                  <a:srgbClr val="FFFFFF"/>
                </a:solidFill>
              </a:rPr>
              <a:pPr/>
              <a:t>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559361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Winter MAD fun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1600200"/>
            <a:ext cx="861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+mn-lt"/>
              </a:rPr>
              <a:t>Al’s (W5LUA) 47 GHz terrestrial rig glows in the dark!</a:t>
            </a:r>
            <a:endParaRPr lang="en-US" sz="2400" b="1" i="1" dirty="0">
              <a:solidFill>
                <a:srgbClr val="0070C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latin typeface="+mn-lt"/>
            </a:endParaRPr>
          </a:p>
          <a:p>
            <a:endParaRPr lang="en-US" sz="2400" dirty="0">
              <a:solidFill>
                <a:srgbClr val="0070C0"/>
              </a:solidFill>
              <a:latin typeface="+mn-lt"/>
            </a:endParaRPr>
          </a:p>
          <a:p>
            <a:endParaRPr lang="en-US" sz="24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2A9A14-B2F2-73F0-4D45-BF317349D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539" y="2286000"/>
            <a:ext cx="2944922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81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32CF98-EC93-4DDA-9337-7F4F6DF8F872}" type="slidenum">
              <a:rPr lang="en-US" smtClean="0">
                <a:solidFill>
                  <a:srgbClr val="FFFFFF"/>
                </a:solidFill>
              </a:rPr>
              <a:pPr/>
              <a:t>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559361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Winter MAD fun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1600200"/>
            <a:ext cx="861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+mn-lt"/>
              </a:rPr>
              <a:t>Looking toward Greg AA5C from Rockwall Texas</a:t>
            </a:r>
            <a:endParaRPr lang="en-US" sz="2400" b="1" i="1" dirty="0">
              <a:solidFill>
                <a:srgbClr val="0070C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latin typeface="+mn-lt"/>
            </a:endParaRPr>
          </a:p>
          <a:p>
            <a:endParaRPr lang="en-US" sz="2400" dirty="0">
              <a:solidFill>
                <a:srgbClr val="0070C0"/>
              </a:solidFill>
              <a:latin typeface="+mn-lt"/>
            </a:endParaRPr>
          </a:p>
          <a:p>
            <a:endParaRPr lang="en-US" sz="24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D0B680-6317-A885-776D-2A8170E2D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162" y="2371997"/>
            <a:ext cx="6543675" cy="389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70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NTMS MAD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658100" cy="4525963"/>
          </a:xfrm>
        </p:spPr>
        <p:txBody>
          <a:bodyPr/>
          <a:lstStyle/>
          <a:p>
            <a:r>
              <a:rPr lang="en-US" sz="2400" dirty="0"/>
              <a:t>May 27</a:t>
            </a:r>
            <a:r>
              <a:rPr lang="en-US" sz="2400" baseline="30000" dirty="0"/>
              <a:t>th</a:t>
            </a:r>
            <a:endParaRPr lang="en-US" sz="2400" dirty="0"/>
          </a:p>
          <a:p>
            <a:r>
              <a:rPr lang="en-US" sz="2400" dirty="0"/>
              <a:t>7 weeks away</a:t>
            </a:r>
          </a:p>
          <a:p>
            <a:r>
              <a:rPr lang="en-US" sz="2400" dirty="0"/>
              <a:t>Could be a rain-scatter weekend</a:t>
            </a:r>
          </a:p>
          <a:p>
            <a:r>
              <a:rPr lang="en-US" sz="2400" dirty="0"/>
              <a:t>KM5PO/R: EM11, EM01, EM02, EM03, EM04</a:t>
            </a:r>
          </a:p>
          <a:p>
            <a:r>
              <a:rPr lang="en-US" sz="2400" dirty="0"/>
              <a:t>Others?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WWW.NTMS.ORG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EDF814-8B1E-475B-BAF8-C1C8B78D3F9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74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WWW.NTMS.ORG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EDF814-8B1E-475B-BAF8-C1C8B78D3F9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FC835F6-8E79-7367-2F1C-71F46B954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0630" y="609600"/>
            <a:ext cx="64674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kern="0" dirty="0"/>
              <a:t>Questions, Suggestions, Discussion?</a:t>
            </a:r>
          </a:p>
        </p:txBody>
      </p:sp>
      <p:pic>
        <p:nvPicPr>
          <p:cNvPr id="8" name="Content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85B01AFD-D3C6-7426-2464-B6E08D48B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7" y="2545898"/>
            <a:ext cx="2786062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0806CDE-2B8C-A7C2-9AB0-92DC727D1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381750"/>
            <a:ext cx="28860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auto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b="1" i="1" kern="1200">
                <a:solidFill>
                  <a:srgbClr val="00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kern="1200">
                <a:solidFill>
                  <a:srgbClr val="00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kern="1200">
                <a:solidFill>
                  <a:srgbClr val="00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kern="1200">
                <a:solidFill>
                  <a:srgbClr val="00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kern="1200">
                <a:solidFill>
                  <a:srgbClr val="00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0" fontAlgn="base" latinLnBrk="0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kern="1200">
                <a:solidFill>
                  <a:srgbClr val="00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57200" rtl="0" eaLnBrk="0" fontAlgn="base" latinLnBrk="0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kern="1200">
                <a:solidFill>
                  <a:srgbClr val="00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57200" rtl="0" eaLnBrk="0" fontAlgn="base" latinLnBrk="0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kern="1200">
                <a:solidFill>
                  <a:srgbClr val="00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57200" rtl="0" eaLnBrk="0" fontAlgn="base" latinLnBrk="0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kern="1200">
                <a:solidFill>
                  <a:srgbClr val="00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bg1"/>
                </a:solidFill>
              </a:rPr>
              <a:t>WWW.NTMS.ORG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70C9D981-CD5E-C652-BADF-7B9C64629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381750"/>
            <a:ext cx="21240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auto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b="1" i="1" kern="1200">
                <a:solidFill>
                  <a:srgbClr val="00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kern="1200">
                <a:solidFill>
                  <a:srgbClr val="00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kern="1200">
                <a:solidFill>
                  <a:srgbClr val="00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kern="1200">
                <a:solidFill>
                  <a:srgbClr val="00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kern="1200">
                <a:solidFill>
                  <a:srgbClr val="00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0" fontAlgn="base" latinLnBrk="0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kern="1200">
                <a:solidFill>
                  <a:srgbClr val="00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57200" rtl="0" eaLnBrk="0" fontAlgn="base" latinLnBrk="0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kern="1200">
                <a:solidFill>
                  <a:srgbClr val="00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57200" rtl="0" eaLnBrk="0" fontAlgn="base" latinLnBrk="0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kern="1200">
                <a:solidFill>
                  <a:srgbClr val="00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57200" rtl="0" eaLnBrk="0" fontAlgn="base" latinLnBrk="0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kern="1200">
                <a:solidFill>
                  <a:srgbClr val="00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7837751-4F08-4F0E-85BE-8BA29EE459AE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125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32CF98-EC93-4DDA-9337-7F4F6DF8F872}" type="slidenum">
              <a:rPr lang="en-US" smtClean="0">
                <a:solidFill>
                  <a:srgbClr val="FFFFFF"/>
                </a:solidFill>
              </a:rPr>
              <a:pPr/>
              <a:t>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559361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Rover Grids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720840"/>
            <a:ext cx="853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70C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  <a:latin typeface="+mn-lt"/>
              </a:rPr>
              <a:t>WQ5S – </a:t>
            </a:r>
            <a:r>
              <a:rPr lang="en-US" sz="2000" dirty="0">
                <a:solidFill>
                  <a:srgbClr val="0070C0"/>
                </a:solidFill>
                <a:latin typeface="+mn-lt"/>
              </a:rPr>
              <a:t>EM13gh - Decatur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  <a:latin typeface="+mn-lt"/>
              </a:rPr>
              <a:t>W5VY</a:t>
            </a:r>
            <a:r>
              <a:rPr lang="en-US" sz="32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–</a:t>
            </a:r>
            <a:r>
              <a:rPr lang="en-US" sz="32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+mn-lt"/>
              </a:rPr>
              <a:t>EM24tq, EM24qq – Queen Wilhelmina Lodge (Rich Mtn)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  <a:latin typeface="+mn-lt"/>
              </a:rPr>
              <a:t>WA5WCP – </a:t>
            </a:r>
            <a:r>
              <a:rPr lang="en-US" sz="2000" dirty="0">
                <a:solidFill>
                  <a:srgbClr val="0070C0"/>
                </a:solidFill>
                <a:latin typeface="+mn-lt"/>
              </a:rPr>
              <a:t>EM12mq55 – Interstate 20/Hwy 408 split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  <a:latin typeface="+mn-lt"/>
              </a:rPr>
              <a:t>KM5PO/KI5EMN – </a:t>
            </a:r>
            <a:r>
              <a:rPr lang="en-US" sz="2000" dirty="0">
                <a:solidFill>
                  <a:srgbClr val="0070C0"/>
                </a:solidFill>
                <a:latin typeface="+mn-lt"/>
              </a:rPr>
              <a:t>EM12hw, EM13nl, EM13th, EM12sv – Haslet, Tioga, Blue Ridge, Rockwall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371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32CF98-EC93-4DDA-9337-7F4F6DF8F872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559361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Initial check out on 47 GHz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1127571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70C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  <a:latin typeface="+mn-lt"/>
              </a:rPr>
              <a:t>First contacts on new 47 GHz equipment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075C72A-B9CB-F7F8-8795-6A385011D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94825"/>
              </p:ext>
            </p:extLst>
          </p:nvPr>
        </p:nvGraphicFramePr>
        <p:xfrm>
          <a:off x="1371600" y="2373028"/>
          <a:ext cx="6477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3886212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3708762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72768276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08711115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09357743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6578573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6870839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418365135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894675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Arial" charset="0"/>
                        </a:rPr>
                        <a:t>Date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indent="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Arial" charset="0"/>
                        </a:rPr>
                        <a:t>Time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indent="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Arial" charset="0"/>
                        </a:rPr>
                        <a:t>Stn 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indent="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Arial" charset="0"/>
                        </a:rPr>
                        <a:t>Stn 1 grid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indent="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kern="120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Arial" charset="0"/>
                        </a:rPr>
                        <a:t>Stn</a:t>
                      </a:r>
                      <a:r>
                        <a:rPr lang="en-US" sz="11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Arial" charset="0"/>
                        </a:rPr>
                        <a:t> 1 loc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indent="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Arial" charset="0"/>
                        </a:rPr>
                        <a:t>Stn 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indent="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Arial" charset="0"/>
                        </a:rPr>
                        <a:t>Stn 3 grid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indent="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Arial" charset="0"/>
                        </a:rPr>
                        <a:t>Stn 2 loc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indent="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Arial" charset="0"/>
                        </a:rPr>
                        <a:t>DX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3121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Arial" charset="0"/>
                        </a:rPr>
                        <a:t>3/17/2023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Arial" charset="0"/>
                        </a:rPr>
                        <a:t>16:35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Arial" charset="0"/>
                        </a:rPr>
                        <a:t>W5LUA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Arial" charset="0"/>
                        </a:rPr>
                        <a:t>EM13qc68il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Arial" charset="0"/>
                        </a:rPr>
                        <a:t>Allen, TX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Arial" charset="0"/>
                        </a:rPr>
                        <a:t>KM5PO/R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Arial" charset="0"/>
                        </a:rPr>
                        <a:t>EM13td37cv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Arial" charset="0"/>
                        </a:rPr>
                        <a:t>Farmersville, TX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Arial" charset="0"/>
                        </a:rPr>
                        <a:t>21.23 km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9850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Arial" charset="0"/>
                        </a:rPr>
                        <a:t>3/17/2023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Arial" charset="0"/>
                        </a:rPr>
                        <a:t>19:00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Arial" charset="0"/>
                        </a:rPr>
                        <a:t>W5LUA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Arial" charset="0"/>
                        </a:rPr>
                        <a:t>EM13qc68il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Arial" charset="0"/>
                        </a:rPr>
                        <a:t>Allen, TX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Arial" charset="0"/>
                        </a:rPr>
                        <a:t>KM5PO/R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Arial" charset="0"/>
                        </a:rPr>
                        <a:t>EM13wh12nv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Arial" charset="0"/>
                        </a:rPr>
                        <a:t>Celeste, TX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Arial" charset="0"/>
                        </a:rPr>
                        <a:t>47.54 km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844203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6987128-ADD1-84C8-342F-48D7F85F3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143" y="3923964"/>
            <a:ext cx="7685714" cy="1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8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32CF98-EC93-4DDA-9337-7F4F6DF8F872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559361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Accomplishments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700" y="1425887"/>
            <a:ext cx="861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+mn-lt"/>
              </a:rPr>
              <a:t>WQ5S earned VUCC on 10 GHz by acquiring 5</a:t>
            </a:r>
            <a:r>
              <a:rPr lang="en-US" sz="2400" baseline="30000" dirty="0">
                <a:solidFill>
                  <a:srgbClr val="0070C0"/>
                </a:solidFill>
                <a:latin typeface="+mn-lt"/>
              </a:rPr>
              <a:t>th</a:t>
            </a:r>
            <a:r>
              <a:rPr lang="en-US" sz="2400" dirty="0">
                <a:solidFill>
                  <a:srgbClr val="0070C0"/>
                </a:solidFill>
                <a:latin typeface="+mn-lt"/>
              </a:rPr>
              <a:t> grid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latin typeface="+mn-lt"/>
            </a:endParaRPr>
          </a:p>
          <a:p>
            <a:endParaRPr lang="en-US" sz="2400" dirty="0">
              <a:solidFill>
                <a:srgbClr val="0070C0"/>
              </a:solidFill>
              <a:latin typeface="+mn-lt"/>
            </a:endParaRPr>
          </a:p>
          <a:p>
            <a:endParaRPr lang="en-US" sz="24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B26C88-03A7-DA27-6A5A-E7B0AD8A8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461" y="2133600"/>
            <a:ext cx="5347077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61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153150"/>
            <a:ext cx="2895600" cy="476250"/>
          </a:xfrm>
        </p:spPr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153150"/>
            <a:ext cx="2133600" cy="476250"/>
          </a:xfrm>
        </p:spPr>
        <p:txBody>
          <a:bodyPr/>
          <a:lstStyle/>
          <a:p>
            <a:fld id="{5632CF98-EC93-4DDA-9337-7F4F6DF8F872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559361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Accomplishments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700" y="1197287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0070C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+mn-lt"/>
              </a:rPr>
              <a:t>AA5AM Blue Ridge ground level to KM5PO/R Rockwall – 24 GHz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02E5B0-2A0C-FCA7-5559-D66E16E00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633" y="2344123"/>
            <a:ext cx="6672734" cy="14091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F76AB8-DEE4-B458-5A75-71938AF13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791644"/>
            <a:ext cx="2395537" cy="23846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164F54-2926-B0AF-AE90-E362614AF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060" y="3768453"/>
            <a:ext cx="1970284" cy="238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82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32CF98-EC93-4DDA-9337-7F4F6DF8F872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559361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Accomplishments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700" y="1425887"/>
            <a:ext cx="861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+mn-lt"/>
              </a:rPr>
              <a:t>W5LUA to KM5PO/R on 47GHz– </a:t>
            </a:r>
            <a:r>
              <a:rPr lang="en-US" sz="2400" b="1" i="1" dirty="0">
                <a:solidFill>
                  <a:srgbClr val="0070C0"/>
                </a:solidFill>
                <a:latin typeface="+mn-lt"/>
              </a:rPr>
              <a:t>47 on 47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latin typeface="+mn-lt"/>
            </a:endParaRPr>
          </a:p>
          <a:p>
            <a:endParaRPr lang="en-US" sz="2400" dirty="0">
              <a:solidFill>
                <a:srgbClr val="0070C0"/>
              </a:solidFill>
              <a:latin typeface="+mn-lt"/>
            </a:endParaRPr>
          </a:p>
          <a:p>
            <a:endParaRPr lang="en-US" sz="24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4584DB-6AF3-2C41-201F-1534534AF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543" y="2280456"/>
            <a:ext cx="2358968" cy="31516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454D64-9706-910B-51EF-C73D1318E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261692"/>
            <a:ext cx="2347057" cy="31294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EC703F1-45A6-BF16-4875-649B5FAB8D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911" y="2261692"/>
            <a:ext cx="2160178" cy="315165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CBD09D9-5A88-C230-67CF-84EDD8638284}"/>
              </a:ext>
            </a:extLst>
          </p:cNvPr>
          <p:cNvSpPr txBox="1"/>
          <p:nvPr/>
        </p:nvSpPr>
        <p:spPr>
          <a:xfrm>
            <a:off x="762000" y="5722928"/>
            <a:ext cx="4635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+mn-lt"/>
              </a:rPr>
              <a:t>Al made 5 contacts total on 47 GHz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029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32CF98-EC93-4DDA-9337-7F4F6DF8F872}" type="slidenum">
              <a:rPr lang="en-US" smtClean="0">
                <a:solidFill>
                  <a:srgbClr val="FFFFFF"/>
                </a:solidFill>
              </a:rPr>
              <a:pPr/>
              <a:t>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559361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Challenges overcome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0833" y="1398591"/>
            <a:ext cx="861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+mn-lt"/>
              </a:rPr>
              <a:t>Cold – windy conditions</a:t>
            </a:r>
            <a:endParaRPr lang="en-US" sz="2400" b="1" i="1" dirty="0">
              <a:solidFill>
                <a:srgbClr val="0070C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latin typeface="+mn-lt"/>
            </a:endParaRPr>
          </a:p>
          <a:p>
            <a:endParaRPr lang="en-US" sz="2400" dirty="0">
              <a:solidFill>
                <a:srgbClr val="0070C0"/>
              </a:solidFill>
              <a:latin typeface="+mn-lt"/>
            </a:endParaRPr>
          </a:p>
          <a:p>
            <a:endParaRPr lang="en-US" sz="24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5751F0-7A59-401F-47EB-0772413A6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057400"/>
            <a:ext cx="3511167" cy="34004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CBD09D9-5A88-C230-67CF-84EDD8638284}"/>
              </a:ext>
            </a:extLst>
          </p:cNvPr>
          <p:cNvSpPr txBox="1"/>
          <p:nvPr/>
        </p:nvSpPr>
        <p:spPr>
          <a:xfrm>
            <a:off x="1230464" y="2209800"/>
            <a:ext cx="35111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+mn-lt"/>
              </a:rPr>
              <a:t>Gear tied to T-posts at Tioga TX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EA0B1D-5BFD-DEFB-C421-AD800C8C8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759" y="2057400"/>
            <a:ext cx="2767641" cy="340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84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32CF98-EC93-4DDA-9337-7F4F6DF8F872}" type="slidenum">
              <a:rPr lang="en-US" smtClean="0">
                <a:solidFill>
                  <a:srgbClr val="FFFFFF"/>
                </a:solidFill>
              </a:rPr>
              <a:pPr/>
              <a:t>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559361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Challenges overcome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0833" y="1398591"/>
            <a:ext cx="861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+mn-lt"/>
              </a:rPr>
              <a:t>Tripod tip-over caused IF radio to lose TX ability</a:t>
            </a:r>
            <a:endParaRPr lang="en-US" sz="2400" b="1" i="1" dirty="0">
              <a:solidFill>
                <a:srgbClr val="0070C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latin typeface="+mn-lt"/>
            </a:endParaRPr>
          </a:p>
          <a:p>
            <a:endParaRPr lang="en-US" sz="2400" dirty="0">
              <a:solidFill>
                <a:srgbClr val="0070C0"/>
              </a:solidFill>
              <a:latin typeface="+mn-lt"/>
            </a:endParaRPr>
          </a:p>
          <a:p>
            <a:endParaRPr lang="en-US" sz="24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1CDFD1-116B-EE01-6F14-020FC0FC4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012342"/>
            <a:ext cx="2849355" cy="38242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8478E8-101D-5B61-810F-F33A9AD2E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497" y="2012343"/>
            <a:ext cx="2898407" cy="382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39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32CF98-EC93-4DDA-9337-7F4F6DF8F872}" type="slidenum">
              <a:rPr lang="en-US" smtClean="0">
                <a:solidFill>
                  <a:srgbClr val="FFFFFF"/>
                </a:solidFill>
              </a:rPr>
              <a:pPr/>
              <a:t>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559361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Winter MAD fun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1227307"/>
            <a:ext cx="861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+mn-lt"/>
              </a:rPr>
              <a:t>Paul at EM12mq55 – Interstate 20 &amp; Hwy 408 </a:t>
            </a:r>
            <a:endParaRPr lang="en-US" sz="2400" b="1" i="1" dirty="0">
              <a:solidFill>
                <a:srgbClr val="0070C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latin typeface="+mn-lt"/>
            </a:endParaRPr>
          </a:p>
          <a:p>
            <a:endParaRPr lang="en-US" sz="2400" dirty="0">
              <a:solidFill>
                <a:srgbClr val="0070C0"/>
              </a:solidFill>
              <a:latin typeface="+mn-lt"/>
            </a:endParaRPr>
          </a:p>
          <a:p>
            <a:endParaRPr lang="en-US" sz="24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CE7B9B-CF48-E1A4-3032-1F6F82052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47" y="2209799"/>
            <a:ext cx="3911815" cy="2895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5FB583-AC64-BD86-9965-7C53DA375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293" y="2209799"/>
            <a:ext cx="3911814" cy="290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589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37879</TotalTime>
  <Words>447</Words>
  <Application>Microsoft Office PowerPoint</Application>
  <PresentationFormat>On-screen Show (4:3)</PresentationFormat>
  <Paragraphs>140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Default Design</vt:lpstr>
      <vt:lpstr>Image</vt:lpstr>
      <vt:lpstr>NTMS Microwave Activity Day March 18, 2023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NTMS MAD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W5LUA/9 EN45wf September 2012</dc:title>
  <dc:creator>Al</dc:creator>
  <cp:lastModifiedBy>Jim McMasters</cp:lastModifiedBy>
  <cp:revision>191</cp:revision>
  <dcterms:created xsi:type="dcterms:W3CDTF">2012-10-29T20:57:39Z</dcterms:created>
  <dcterms:modified xsi:type="dcterms:W3CDTF">2023-04-04T16:05:41Z</dcterms:modified>
</cp:coreProperties>
</file>