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62" r:id="rId3"/>
    <p:sldId id="361" r:id="rId4"/>
    <p:sldId id="363" r:id="rId5"/>
    <p:sldId id="368" r:id="rId6"/>
    <p:sldId id="364" r:id="rId7"/>
    <p:sldId id="365" r:id="rId8"/>
    <p:sldId id="369" r:id="rId9"/>
    <p:sldId id="371" r:id="rId10"/>
    <p:sldId id="374" r:id="rId11"/>
    <p:sldId id="372" r:id="rId12"/>
    <p:sldId id="3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05" d="100"/>
          <a:sy n="105" d="100"/>
        </p:scale>
        <p:origin x="10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3167-D819-406D-8AA2-F32FE8B2FE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1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9B372-A794-4299-B1AB-8B75B5F221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651A-ACD4-4C21-B35D-4F84424B6A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1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7EC0-7B6C-4472-8638-F1C5EB3764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4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3A32-4D5D-44B6-AFFD-0133DEE639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F756F-7231-425D-BD88-4568450F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4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AC73-4D9A-4B4C-B6EF-845E1A353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5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5DD6-EE85-46C1-82C7-10E373BBD6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3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943B-FBF6-4070-976A-29B92F0981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5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1893-4DAC-48BC-A0B2-857ADBC591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3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0F95-D86D-4E59-8922-BAE707FF3F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52"/>
          <p:cNvGrpSpPr>
            <a:grpSpLocks/>
          </p:cNvGrpSpPr>
          <p:nvPr userDrawn="1"/>
        </p:nvGrpSpPr>
        <p:grpSpPr bwMode="auto">
          <a:xfrm>
            <a:off x="-76200" y="0"/>
            <a:ext cx="9264650" cy="6858000"/>
            <a:chOff x="-48" y="0"/>
            <a:chExt cx="5836" cy="4320"/>
          </a:xfrm>
        </p:grpSpPr>
        <p:sp>
          <p:nvSpPr>
            <p:cNvPr id="1056" name="AutoShape 32"/>
            <p:cNvSpPr>
              <a:spLocks noChangeArrowheads="1"/>
            </p:cNvSpPr>
            <p:nvPr userDrawn="1"/>
          </p:nvSpPr>
          <p:spPr bwMode="auto">
            <a:xfrm rot="10800000" flipH="1">
              <a:off x="240" y="0"/>
              <a:ext cx="1392" cy="3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26" name="Object 31"/>
            <p:cNvGraphicFramePr>
              <a:graphicFrameLocks noChangeAspect="1"/>
            </p:cNvGraphicFramePr>
            <p:nvPr userDrawn="1"/>
          </p:nvGraphicFramePr>
          <p:xfrm>
            <a:off x="-31" y="1"/>
            <a:ext cx="5791" cy="4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3" imgW="9142857" imgH="6857143" progId="Photoshop.Image.7">
                    <p:embed/>
                  </p:oleObj>
                </mc:Choice>
                <mc:Fallback>
                  <p:oleObj name="Image" r:id="rId13" imgW="9142857" imgH="6857143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" y="1"/>
                          <a:ext cx="5791" cy="4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" name="Text Box 24"/>
            <p:cNvSpPr txBox="1">
              <a:spLocks noChangeArrowheads="1"/>
            </p:cNvSpPr>
            <p:nvPr userDrawn="1"/>
          </p:nvSpPr>
          <p:spPr bwMode="auto">
            <a:xfrm>
              <a:off x="-48" y="238"/>
              <a:ext cx="3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FFFFFF"/>
                  </a:solidFill>
                </a:rPr>
                <a:t>W5HN</a:t>
              </a:r>
            </a:p>
          </p:txBody>
        </p:sp>
        <p:grpSp>
          <p:nvGrpSpPr>
            <p:cNvPr id="1036" name="Group 49"/>
            <p:cNvGrpSpPr>
              <a:grpSpLocks/>
            </p:cNvGrpSpPr>
            <p:nvPr userDrawn="1"/>
          </p:nvGrpSpPr>
          <p:grpSpPr bwMode="auto">
            <a:xfrm>
              <a:off x="4974" y="153"/>
              <a:ext cx="814" cy="698"/>
              <a:chOff x="4974" y="153"/>
              <a:chExt cx="814" cy="698"/>
            </a:xfrm>
          </p:grpSpPr>
          <p:sp>
            <p:nvSpPr>
              <p:cNvPr id="1062" name="Text Box 38"/>
              <p:cNvSpPr txBox="1">
                <a:spLocks noChangeArrowheads="1"/>
              </p:cNvSpPr>
              <p:nvPr userDrawn="1"/>
            </p:nvSpPr>
            <p:spPr bwMode="auto">
              <a:xfrm>
                <a:off x="5328" y="153"/>
                <a:ext cx="29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North</a:t>
                </a:r>
              </a:p>
            </p:txBody>
          </p:sp>
          <p:sp>
            <p:nvSpPr>
              <p:cNvPr id="1063" name="Text Box 39"/>
              <p:cNvSpPr txBox="1">
                <a:spLocks noChangeArrowheads="1"/>
              </p:cNvSpPr>
              <p:nvPr userDrawn="1"/>
            </p:nvSpPr>
            <p:spPr bwMode="auto">
              <a:xfrm>
                <a:off x="5328" y="278"/>
                <a:ext cx="31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Texas</a:t>
                </a:r>
              </a:p>
            </p:txBody>
          </p:sp>
          <p:sp>
            <p:nvSpPr>
              <p:cNvPr id="1064" name="Text Box 40"/>
              <p:cNvSpPr txBox="1">
                <a:spLocks noChangeArrowheads="1"/>
              </p:cNvSpPr>
              <p:nvPr userDrawn="1"/>
            </p:nvSpPr>
            <p:spPr bwMode="auto">
              <a:xfrm>
                <a:off x="5328" y="585"/>
                <a:ext cx="4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Microwave</a:t>
                </a:r>
              </a:p>
            </p:txBody>
          </p:sp>
          <p:sp>
            <p:nvSpPr>
              <p:cNvPr id="1065" name="Text Box 41"/>
              <p:cNvSpPr txBox="1">
                <a:spLocks noChangeArrowheads="1"/>
              </p:cNvSpPr>
              <p:nvPr userDrawn="1"/>
            </p:nvSpPr>
            <p:spPr bwMode="auto">
              <a:xfrm>
                <a:off x="5328" y="707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Society</a:t>
                </a:r>
              </a:p>
            </p:txBody>
          </p:sp>
          <p:sp>
            <p:nvSpPr>
              <p:cNvPr id="1066" name="Text Box 42"/>
              <p:cNvSpPr txBox="1">
                <a:spLocks noChangeArrowheads="1"/>
              </p:cNvSpPr>
              <p:nvPr userDrawn="1"/>
            </p:nvSpPr>
            <p:spPr bwMode="auto">
              <a:xfrm>
                <a:off x="5328" y="405"/>
                <a:ext cx="3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>
                    <a:solidFill>
                      <a:srgbClr val="FF0000"/>
                    </a:solidFill>
                  </a:rPr>
                  <a:t>NTMS</a:t>
                </a:r>
              </a:p>
            </p:txBody>
          </p:sp>
          <p:graphicFrame>
            <p:nvGraphicFramePr>
              <p:cNvPr id="1027" name="Object 48"/>
              <p:cNvGraphicFramePr>
                <a:graphicFrameLocks noChangeAspect="1"/>
              </p:cNvGraphicFramePr>
              <p:nvPr userDrawn="1"/>
            </p:nvGraphicFramePr>
            <p:xfrm>
              <a:off x="4974" y="174"/>
              <a:ext cx="402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Image" r:id="rId15" imgW="812412" imgH="1358730" progId="Photoshop.Image.7">
                      <p:embed/>
                    </p:oleObj>
                  </mc:Choice>
                  <mc:Fallback>
                    <p:oleObj name="Image" r:id="rId15" imgW="812412" imgH="1358730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4" y="174"/>
                            <a:ext cx="402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B94B0-2C58-4497-B2B5-0AFE557ED06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70BF9D-FBDB-41FB-8F81-20C062DB7204}" type="slidenum">
              <a:rPr lang="en-US" smtClean="0">
                <a:solidFill>
                  <a:srgbClr val="FFFFFF"/>
                </a:solidFill>
              </a:rPr>
              <a:pPr eaLnBrk="1" hangingPunct="1"/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848600" cy="1470025"/>
          </a:xfrm>
        </p:spPr>
        <p:txBody>
          <a:bodyPr/>
          <a:lstStyle/>
          <a:p>
            <a:pPr eaLnBrk="1" hangingPunct="1"/>
            <a:r>
              <a:rPr lang="en-US" dirty="0"/>
              <a:t>24/47 GHz TWT Power Supplies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W5LUA</a:t>
            </a:r>
          </a:p>
          <a:p>
            <a:pPr eaLnBrk="1" hangingPunct="1"/>
            <a:r>
              <a:rPr lang="en-US" dirty="0"/>
              <a:t>February 6, 2021</a:t>
            </a:r>
          </a:p>
        </p:txBody>
      </p:sp>
    </p:spTree>
    <p:extLst>
      <p:ext uri="{BB962C8B-B14F-4D97-AF65-F5344CB8AC3E}">
        <p14:creationId xmlns:p14="http://schemas.microsoft.com/office/powerpoint/2010/main" val="251747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FA03-675B-4290-8E4C-C9E16ACF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47 GHz TWT Breakout Box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FE9EE4-A197-4486-B773-79C8F5254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59BEC-F003-4F92-A30A-3C34FF5DBE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1A972-4315-49C0-9BCC-BBA295C2B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1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9293-D23A-4546-AC12-B2A3F6BF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47 GHz W2IMU Feed</a:t>
            </a:r>
            <a:br>
              <a:rPr lang="en-US" dirty="0"/>
            </a:br>
            <a:r>
              <a:rPr lang="en-US" dirty="0"/>
              <a:t> with Flare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70EA1-63B9-4B7E-BB09-574144035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70297-8B87-40AA-B360-AFA59F7B9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B6FF345-6CCF-4F04-80F3-FE2367D04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3681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AA6A-6745-4887-A9AE-1854256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E49B-878A-4BC9-B9AD-77AEE197A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conditioning circuits for the cathode and grid lines out at the </a:t>
            </a:r>
            <a:r>
              <a:rPr lang="en-US" dirty="0" err="1"/>
              <a:t>twt</a:t>
            </a:r>
            <a:r>
              <a:rPr lang="en-US" dirty="0"/>
              <a:t>.</a:t>
            </a:r>
          </a:p>
          <a:p>
            <a:r>
              <a:rPr lang="en-US" dirty="0"/>
              <a:t>If anyone has any experience with any of these power supplies, I would like to hear from you    w5lua@sbcglobal.net</a:t>
            </a:r>
          </a:p>
          <a:p>
            <a:r>
              <a:rPr lang="en-US" dirty="0"/>
              <a:t>Run further EME tests with JA1WQF. </a:t>
            </a:r>
          </a:p>
          <a:p>
            <a:r>
              <a:rPr lang="en-US" dirty="0"/>
              <a:t>See you off the moon.</a:t>
            </a:r>
          </a:p>
          <a:p>
            <a:r>
              <a:rPr lang="en-US" dirty="0"/>
              <a:t>73 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618CF-19B7-4CB8-A08C-D9F6B6DE58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48D13-7F36-4E69-B506-9C7D6B96B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7E33-9238-4F0C-94AC-9D9DAEEB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VPW2931 Power Supplies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DA6E5-0AE9-42F3-A48C-A02D9F6F06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58173-2BA3-4C1B-93F5-9B35753C3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853DB3-DD89-4A88-9F72-4F0824CF8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5405"/>
            <a:ext cx="6034617" cy="45259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81FBE-6501-4DF7-AFAC-70390751CA78}"/>
              </a:ext>
            </a:extLst>
          </p:cNvPr>
          <p:cNvSpPr txBox="1"/>
          <p:nvPr/>
        </p:nvSpPr>
        <p:spPr>
          <a:xfrm>
            <a:off x="6781800" y="4495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one powers an </a:t>
            </a:r>
            <a:r>
              <a:rPr lang="en-US" dirty="0" err="1"/>
              <a:t>Alelco</a:t>
            </a:r>
            <a:r>
              <a:rPr lang="en-US" dirty="0"/>
              <a:t> 100 watt 24 GHz tube for terrestrial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8922D-E7B3-413A-B4EB-DB4597E40E9D}"/>
              </a:ext>
            </a:extLst>
          </p:cNvPr>
          <p:cNvSpPr txBox="1"/>
          <p:nvPr/>
        </p:nvSpPr>
        <p:spPr>
          <a:xfrm>
            <a:off x="6793992" y="1779538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power supply had been used for years to power my 30 watt 47 GHz tube but last November the PS developed a HV short that took out some logic circuitry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A7DDBA-D0DA-45E1-940C-D026FA9DE71F}"/>
              </a:ext>
            </a:extLst>
          </p:cNvPr>
          <p:cNvCxnSpPr/>
          <p:nvPr/>
        </p:nvCxnSpPr>
        <p:spPr>
          <a:xfrm flipH="1">
            <a:off x="5257800" y="48006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255A49-17A7-43D7-9AF0-E396999A5941}"/>
              </a:ext>
            </a:extLst>
          </p:cNvPr>
          <p:cNvCxnSpPr>
            <a:cxnSpLocks/>
          </p:cNvCxnSpPr>
          <p:nvPr/>
        </p:nvCxnSpPr>
        <p:spPr>
          <a:xfrm flipH="1">
            <a:off x="5486400" y="2438400"/>
            <a:ext cx="1307592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16CCCD-075E-48BE-BA89-A84A9EB7B5FC}"/>
              </a:ext>
            </a:extLst>
          </p:cNvPr>
          <p:cNvSpPr txBox="1"/>
          <p:nvPr/>
        </p:nvSpPr>
        <p:spPr>
          <a:xfrm>
            <a:off x="970538" y="1095882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Auxiliary power supply for lowering collector voltages for my tube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80C89D-EFDC-49A0-8871-7E7BC5611873}"/>
              </a:ext>
            </a:extLst>
          </p:cNvPr>
          <p:cNvCxnSpPr>
            <a:cxnSpLocks/>
          </p:cNvCxnSpPr>
          <p:nvPr/>
        </p:nvCxnSpPr>
        <p:spPr>
          <a:xfrm flipH="1">
            <a:off x="5486400" y="1465214"/>
            <a:ext cx="1828800" cy="9731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3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VPW2838 Power Supply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EDF814-8B1E-475B-BAF8-C1C8B78D3F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FAB19B-6F42-477E-A36E-786C7CD50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1254" y="1983382"/>
            <a:ext cx="4525963" cy="339447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7E8E6-9CC5-4F60-AFED-E7B8D45FC66F}"/>
              </a:ext>
            </a:extLst>
          </p:cNvPr>
          <p:cNvSpPr txBox="1"/>
          <p:nvPr/>
        </p:nvSpPr>
        <p:spPr>
          <a:xfrm>
            <a:off x="6696456" y="2178906"/>
            <a:ext cx="198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power supply has potential but all I have done is an initial turn-on. </a:t>
            </a:r>
          </a:p>
          <a:p>
            <a:endParaRPr lang="en-US" dirty="0"/>
          </a:p>
          <a:p>
            <a:r>
              <a:rPr lang="en-US" dirty="0"/>
              <a:t>Until recently, we did not have a lot of information on this power supply</a:t>
            </a:r>
          </a:p>
        </p:txBody>
      </p:sp>
    </p:spTree>
    <p:extLst>
      <p:ext uri="{BB962C8B-B14F-4D97-AF65-F5344CB8AC3E}">
        <p14:creationId xmlns:p14="http://schemas.microsoft.com/office/powerpoint/2010/main" val="198610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8E55-29FB-43B0-879B-E5ECE89A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VPW2874 Power Supply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92631A-4038-435E-BA29-90ABE008A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654" y="2013546"/>
            <a:ext cx="4525963" cy="339447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1E1D3-FBCE-44B9-826E-1127B036B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4B0E5-5381-45BF-9BD0-2096BCBFD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9D44F-6C85-48C7-AB50-6203B280A7B4}"/>
              </a:ext>
            </a:extLst>
          </p:cNvPr>
          <p:cNvSpPr txBox="1"/>
          <p:nvPr/>
        </p:nvSpPr>
        <p:spPr>
          <a:xfrm>
            <a:off x="5078121" y="4849636"/>
            <a:ext cx="376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built an external auxiliary collector power supply that allows me to optimize voltages for my 47 GHz tube.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983FA8-A16B-43B1-803E-0EA697E5635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200401" y="2500117"/>
            <a:ext cx="1877720" cy="29496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0EC478-8472-4B1E-BC8C-3479994DD79F}"/>
              </a:ext>
            </a:extLst>
          </p:cNvPr>
          <p:cNvSpPr txBox="1"/>
          <p:nvPr/>
        </p:nvSpPr>
        <p:spPr>
          <a:xfrm>
            <a:off x="5029200" y="1357116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power supply has the most potential and is the one I am modifying at present for my 47 GHz </a:t>
            </a:r>
            <a:r>
              <a:rPr lang="en-US" dirty="0" err="1"/>
              <a:t>twt</a:t>
            </a:r>
            <a:r>
              <a:rPr lang="en-US" dirty="0"/>
              <a:t>. This unit can supply 24 KV at 200 ma for 28 GHz applications </a:t>
            </a:r>
          </a:p>
          <a:p>
            <a:endParaRPr lang="en-US" dirty="0"/>
          </a:p>
          <a:p>
            <a:r>
              <a:rPr lang="en-US" dirty="0"/>
              <a:t>All 3 types of these supplies were designed for single depressed  collector 100W 28 GHz tubes. </a:t>
            </a:r>
          </a:p>
          <a:p>
            <a:endParaRPr lang="en-US" dirty="0"/>
          </a:p>
          <a:p>
            <a:r>
              <a:rPr lang="en-US" dirty="0"/>
              <a:t>My 47 GHz tube is a dual depressed collector tube with different voltages</a:t>
            </a:r>
          </a:p>
        </p:txBody>
      </p:sp>
    </p:spTree>
    <p:extLst>
      <p:ext uri="{BB962C8B-B14F-4D97-AF65-F5344CB8AC3E}">
        <p14:creationId xmlns:p14="http://schemas.microsoft.com/office/powerpoint/2010/main" val="196697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E917-238D-49BD-A7DD-EE7F81AE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&amp; TWT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8B987-F8EB-43E0-B7CF-A721923191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85CE6-48A7-4563-873E-669FFC9394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027F92-D4C6-4B4B-85D9-0FBE69C9B8F5}"/>
              </a:ext>
            </a:extLst>
          </p:cNvPr>
          <p:cNvSpPr txBox="1"/>
          <p:nvPr/>
        </p:nvSpPr>
        <p:spPr>
          <a:xfrm>
            <a:off x="742950" y="4984109"/>
            <a:ext cx="765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Presently working rise time issues when switching off tube. Small spike in helix current due to defocusing of helix during transition.</a:t>
            </a:r>
          </a:p>
          <a:p>
            <a:r>
              <a:rPr lang="en-US" dirty="0"/>
              <a:t>The 90 ft of cable has a measured 4400 pF of capacitance from grid to cathode. The grid supply is a relatively high impedance source. 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B964AE5D-BE0F-4CDE-BFAF-5DAED897F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37" y="1143000"/>
            <a:ext cx="8229600" cy="3612600"/>
          </a:xfr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B84735-4EFD-43C8-B4C2-DA1BC7C4CFFA}"/>
              </a:ext>
            </a:extLst>
          </p:cNvPr>
          <p:cNvCxnSpPr/>
          <p:nvPr/>
        </p:nvCxnSpPr>
        <p:spPr>
          <a:xfrm>
            <a:off x="6400800" y="2286000"/>
            <a:ext cx="6858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7B9F65-0D09-497C-8CD2-B72A6DD43F32}"/>
              </a:ext>
            </a:extLst>
          </p:cNvPr>
          <p:cNvCxnSpPr/>
          <p:nvPr/>
        </p:nvCxnSpPr>
        <p:spPr>
          <a:xfrm>
            <a:off x="6400800" y="2895600"/>
            <a:ext cx="6858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8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C344-C03D-4A55-8794-BADAF44B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9409"/>
            <a:ext cx="6477000" cy="1143000"/>
          </a:xfrm>
        </p:spPr>
        <p:txBody>
          <a:bodyPr/>
          <a:lstStyle/>
          <a:p>
            <a:r>
              <a:rPr lang="en-US" dirty="0"/>
              <a:t>Auxiliary PS for VPW2874 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DAA37E-987F-43DA-9BD2-8C5196C4F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1271" y="1623496"/>
            <a:ext cx="5628217" cy="42211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DEDFC-564A-4A99-B35D-1A4BF173FA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5F84E-AFEF-426E-8E2F-724A94B5A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4ADEA0-2E3F-42E9-8C45-B35F0EFDCD93}"/>
              </a:ext>
            </a:extLst>
          </p:cNvPr>
          <p:cNvCxnSpPr>
            <a:cxnSpLocks/>
          </p:cNvCxnSpPr>
          <p:nvPr/>
        </p:nvCxnSpPr>
        <p:spPr>
          <a:xfrm flipH="1">
            <a:off x="3733800" y="1632127"/>
            <a:ext cx="2304286" cy="36076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7E39C9-35ED-479C-A9E2-8A9BCEA6C8AE}"/>
              </a:ext>
            </a:extLst>
          </p:cNvPr>
          <p:cNvSpPr txBox="1"/>
          <p:nvPr/>
        </p:nvSpPr>
        <p:spPr>
          <a:xfrm>
            <a:off x="5882720" y="2081010"/>
            <a:ext cx="299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Resistors to drop filament voltage at tube to 5.6V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00542-CD7F-40CC-A23E-96DD60B8A68E}"/>
              </a:ext>
            </a:extLst>
          </p:cNvPr>
          <p:cNvSpPr txBox="1"/>
          <p:nvPr/>
        </p:nvSpPr>
        <p:spPr>
          <a:xfrm>
            <a:off x="5882720" y="1414768"/>
            <a:ext cx="32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Rowe HV connector from 90 ft cable to </a:t>
            </a:r>
            <a:r>
              <a:rPr lang="en-US" dirty="0" err="1"/>
              <a:t>twt</a:t>
            </a:r>
            <a:r>
              <a:rPr lang="en-US" dirty="0"/>
              <a:t> out at </a:t>
            </a:r>
            <a:r>
              <a:rPr lang="en-US" dirty="0" err="1"/>
              <a:t>feedpoint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B04037-06F1-491A-BA09-F15E5F56D832}"/>
              </a:ext>
            </a:extLst>
          </p:cNvPr>
          <p:cNvCxnSpPr>
            <a:cxnSpLocks/>
          </p:cNvCxnSpPr>
          <p:nvPr/>
        </p:nvCxnSpPr>
        <p:spPr>
          <a:xfrm flipH="1">
            <a:off x="2895600" y="2384532"/>
            <a:ext cx="3011502" cy="5110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83C04E-2746-4D03-8A62-C90405C6A54F}"/>
              </a:ext>
            </a:extLst>
          </p:cNvPr>
          <p:cNvSpPr txBox="1"/>
          <p:nvPr/>
        </p:nvSpPr>
        <p:spPr>
          <a:xfrm>
            <a:off x="5879671" y="2727341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 X 200V 50 watt Zener diodes drop collector voltage from a nominal 7200V down to 5600V for collector #1 and 3600V for collector #2. Resistors are used to drop collector #2 voltage to 3500V. Collector #2 current ~ 44mA. All voltages are referenced to cathode which is sitting at      -14200V </a:t>
            </a:r>
            <a:r>
              <a:rPr lang="en-US" dirty="0" err="1"/>
              <a:t>w.r.t.</a:t>
            </a:r>
            <a:r>
              <a:rPr lang="en-US" dirty="0"/>
              <a:t> ground</a:t>
            </a:r>
          </a:p>
        </p:txBody>
      </p:sp>
    </p:spTree>
    <p:extLst>
      <p:ext uri="{BB962C8B-B14F-4D97-AF65-F5344CB8AC3E}">
        <p14:creationId xmlns:p14="http://schemas.microsoft.com/office/powerpoint/2010/main" val="155004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0F63-DA7C-4855-9B6A-276FAAE4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Dummy Load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3A5F7E-5239-4F59-BD09-17A7F8B96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6" y="1885354"/>
            <a:ext cx="5538788" cy="415409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56B20-21B4-4C42-875C-1B77A69273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83ED3-AF2B-4D3F-82D7-DE04DCFF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D0C157-D9BA-4B0F-A258-F57A2962118F}"/>
              </a:ext>
            </a:extLst>
          </p:cNvPr>
          <p:cNvSpPr txBox="1"/>
          <p:nvPr/>
        </p:nvSpPr>
        <p:spPr>
          <a:xfrm>
            <a:off x="7417286" y="404843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Helix 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3FC75-E33D-4506-AD24-D62EA0C7EF09}"/>
              </a:ext>
            </a:extLst>
          </p:cNvPr>
          <p:cNvSpPr txBox="1"/>
          <p:nvPr/>
        </p:nvSpPr>
        <p:spPr>
          <a:xfrm>
            <a:off x="64193" y="431269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Collector 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BF7FD-93C5-4DB2-9C26-E3BD486B8E2E}"/>
              </a:ext>
            </a:extLst>
          </p:cNvPr>
          <p:cNvSpPr txBox="1"/>
          <p:nvPr/>
        </p:nvSpPr>
        <p:spPr>
          <a:xfrm>
            <a:off x="7379494" y="305966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Filament 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34AD65-3E28-427B-B6A5-9BE21FCB9CE1}"/>
              </a:ext>
            </a:extLst>
          </p:cNvPr>
          <p:cNvSpPr txBox="1"/>
          <p:nvPr/>
        </p:nvSpPr>
        <p:spPr>
          <a:xfrm>
            <a:off x="157640" y="2589819"/>
            <a:ext cx="1530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Voltage switch with tag 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E6E040-CEF1-423D-B272-1690FEC93802}"/>
              </a:ext>
            </a:extLst>
          </p:cNvPr>
          <p:cNvSpPr txBox="1"/>
          <p:nvPr/>
        </p:nvSpPr>
        <p:spPr>
          <a:xfrm>
            <a:off x="7331354" y="236275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100X HV Probe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E2681-6391-43D3-816F-197992419D15}"/>
              </a:ext>
            </a:extLst>
          </p:cNvPr>
          <p:cNvSpPr txBox="1"/>
          <p:nvPr/>
        </p:nvSpPr>
        <p:spPr>
          <a:xfrm>
            <a:off x="7379494" y="179345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15kv Wire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656B93-50D2-4684-9697-47258071EE15}"/>
              </a:ext>
            </a:extLst>
          </p:cNvPr>
          <p:cNvCxnSpPr>
            <a:cxnSpLocks/>
          </p:cNvCxnSpPr>
          <p:nvPr/>
        </p:nvCxnSpPr>
        <p:spPr>
          <a:xfrm flipH="1">
            <a:off x="6858000" y="42331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ECB68C-FE46-4EBE-963A-00BC99A98302}"/>
              </a:ext>
            </a:extLst>
          </p:cNvPr>
          <p:cNvCxnSpPr>
            <a:cxnSpLocks/>
          </p:cNvCxnSpPr>
          <p:nvPr/>
        </p:nvCxnSpPr>
        <p:spPr>
          <a:xfrm flipH="1">
            <a:off x="4191000" y="3249858"/>
            <a:ext cx="3188494" cy="10935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EDF1AD-3BCC-4744-9C96-A836BB3C0456}"/>
              </a:ext>
            </a:extLst>
          </p:cNvPr>
          <p:cNvCxnSpPr>
            <a:cxnSpLocks/>
          </p:cNvCxnSpPr>
          <p:nvPr/>
        </p:nvCxnSpPr>
        <p:spPr>
          <a:xfrm flipH="1">
            <a:off x="4724400" y="2547425"/>
            <a:ext cx="2655094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56230A-D1D1-4D0D-8F02-D078935C757E}"/>
              </a:ext>
            </a:extLst>
          </p:cNvPr>
          <p:cNvCxnSpPr>
            <a:cxnSpLocks/>
          </p:cNvCxnSpPr>
          <p:nvPr/>
        </p:nvCxnSpPr>
        <p:spPr>
          <a:xfrm flipH="1">
            <a:off x="5715000" y="1968400"/>
            <a:ext cx="1702286" cy="3943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4F3B1F-A11D-4FC7-BA5D-A8E353B87547}"/>
              </a:ext>
            </a:extLst>
          </p:cNvPr>
          <p:cNvCxnSpPr>
            <a:cxnSpLocks/>
          </p:cNvCxnSpPr>
          <p:nvPr/>
        </p:nvCxnSpPr>
        <p:spPr>
          <a:xfrm>
            <a:off x="3765257" y="1648133"/>
            <a:ext cx="273343" cy="15962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142321-E0A7-4A84-A05E-4ECBE95546D9}"/>
              </a:ext>
            </a:extLst>
          </p:cNvPr>
          <p:cNvCxnSpPr>
            <a:cxnSpLocks/>
          </p:cNvCxnSpPr>
          <p:nvPr/>
        </p:nvCxnSpPr>
        <p:spPr>
          <a:xfrm>
            <a:off x="1500188" y="4648200"/>
            <a:ext cx="340518" cy="4872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66B150F-E8CC-46EF-B80F-0CD5D5DBDCBD}"/>
              </a:ext>
            </a:extLst>
          </p:cNvPr>
          <p:cNvSpPr txBox="1"/>
          <p:nvPr/>
        </p:nvSpPr>
        <p:spPr>
          <a:xfrm>
            <a:off x="3765257" y="1439655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15kv Rowe HV connector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22E6F6-02B6-4FDE-A23A-D298D9E90BCD}"/>
              </a:ext>
            </a:extLst>
          </p:cNvPr>
          <p:cNvCxnSpPr>
            <a:cxnSpLocks/>
          </p:cNvCxnSpPr>
          <p:nvPr/>
        </p:nvCxnSpPr>
        <p:spPr>
          <a:xfrm>
            <a:off x="1066800" y="3276600"/>
            <a:ext cx="914400" cy="3071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86E3B2F-91C3-4931-AD45-10581DB1B0DC}"/>
              </a:ext>
            </a:extLst>
          </p:cNvPr>
          <p:cNvCxnSpPr>
            <a:cxnSpLocks/>
          </p:cNvCxnSpPr>
          <p:nvPr/>
        </p:nvCxnSpPr>
        <p:spPr>
          <a:xfrm flipH="1" flipV="1">
            <a:off x="7010400" y="5334000"/>
            <a:ext cx="332518" cy="905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82AB05E-57B3-464C-AFC3-B1CD6E861E42}"/>
              </a:ext>
            </a:extLst>
          </p:cNvPr>
          <p:cNvSpPr txBox="1"/>
          <p:nvPr/>
        </p:nvSpPr>
        <p:spPr>
          <a:xfrm>
            <a:off x="7342918" y="5239918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1”X 12” Wood</a:t>
            </a:r>
          </a:p>
        </p:txBody>
      </p:sp>
    </p:spTree>
    <p:extLst>
      <p:ext uri="{BB962C8B-B14F-4D97-AF65-F5344CB8AC3E}">
        <p14:creationId xmlns:p14="http://schemas.microsoft.com/office/powerpoint/2010/main" val="407256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3B00-6A52-4098-81A3-725B59D7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47 GHz EME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0A9E3D-F3E0-4925-A118-3CE7CCC80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1" y="1447800"/>
            <a:ext cx="603461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1CFC7-BD1B-4099-92DA-FAB99F60D4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478E6-F45E-41C9-B1C9-988EE57D0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16228-74BF-45A9-9164-4F5ABF021551}"/>
              </a:ext>
            </a:extLst>
          </p:cNvPr>
          <p:cNvSpPr txBox="1"/>
          <p:nvPr/>
        </p:nvSpPr>
        <p:spPr>
          <a:xfrm>
            <a:off x="6519883" y="1905000"/>
            <a:ext cx="2179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2.4 m Offset fed dish fed with W2IMU Feed</a:t>
            </a:r>
          </a:p>
          <a:p>
            <a:endParaRPr lang="en-US" dirty="0"/>
          </a:p>
          <a:p>
            <a:r>
              <a:rPr lang="en-US" dirty="0"/>
              <a:t>Dish also used on 24 &amp; 76 GHz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2E6AE-9147-4FBE-B4E4-F50EF1D7AD2C}"/>
              </a:ext>
            </a:extLst>
          </p:cNvPr>
          <p:cNvSpPr txBox="1"/>
          <p:nvPr/>
        </p:nvSpPr>
        <p:spPr>
          <a:xfrm>
            <a:off x="6553200" y="3869560"/>
            <a:ext cx="217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 GHz </a:t>
            </a:r>
            <a:r>
              <a:rPr lang="en-US" dirty="0" err="1"/>
              <a:t>xvtr</a:t>
            </a:r>
            <a:r>
              <a:rPr lang="en-US" dirty="0"/>
              <a:t> with 30 watt TWT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B7DC9-4304-4A6E-8210-5307B0901338}"/>
              </a:ext>
            </a:extLst>
          </p:cNvPr>
          <p:cNvSpPr txBox="1"/>
          <p:nvPr/>
        </p:nvSpPr>
        <p:spPr>
          <a:xfrm>
            <a:off x="6629400" y="486974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GHz XVTR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013C2F-064F-447C-AA96-A89EBA84857C}"/>
              </a:ext>
            </a:extLst>
          </p:cNvPr>
          <p:cNvSpPr txBox="1"/>
          <p:nvPr/>
        </p:nvSpPr>
        <p:spPr>
          <a:xfrm>
            <a:off x="6614639" y="5408259"/>
            <a:ext cx="21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GHz 100W TWT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A3EF7B-6049-432F-BFD4-E5F8AB3ED591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2819400" y="4113738"/>
            <a:ext cx="3733800" cy="7898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5C67BE-0027-4C14-8A03-4B2D13EC8C86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078720" y="5054408"/>
            <a:ext cx="3550680" cy="71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D1C2AD-B42F-45BC-959A-FDEF71665EF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276601" y="5553431"/>
            <a:ext cx="3338038" cy="3949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8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7AAB-AAB0-4BF8-AC2E-4649160E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Closeup of 47 GHz XVTR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87F67C-480A-492A-B76C-40539EA35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9BD16-C3FE-4C57-B0BF-A0EBAE3FEA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DBF01-1049-4F18-891A-F95C33B4E7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9FEC-F19C-450E-B15A-5A093C45285E}"/>
              </a:ext>
            </a:extLst>
          </p:cNvPr>
          <p:cNvSpPr txBox="1"/>
          <p:nvPr/>
        </p:nvSpPr>
        <p:spPr>
          <a:xfrm>
            <a:off x="-40130" y="3230343"/>
            <a:ext cx="1603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JA8CMY LNA</a:t>
            </a:r>
          </a:p>
          <a:p>
            <a:r>
              <a:rPr lang="en-US" dirty="0"/>
              <a:t>NF &lt; 2 dB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5C8C5-638D-4653-B7B2-996A033338F5}"/>
              </a:ext>
            </a:extLst>
          </p:cNvPr>
          <p:cNvSpPr txBox="1"/>
          <p:nvPr/>
        </p:nvSpPr>
        <p:spPr>
          <a:xfrm>
            <a:off x="2917111" y="1186934"/>
            <a:ext cx="16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DB6NT XVTR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A3EE1F-7624-4EA1-8A7A-101E4CF94138}"/>
              </a:ext>
            </a:extLst>
          </p:cNvPr>
          <p:cNvCxnSpPr>
            <a:cxnSpLocks/>
          </p:cNvCxnSpPr>
          <p:nvPr/>
        </p:nvCxnSpPr>
        <p:spPr>
          <a:xfrm>
            <a:off x="4038600" y="1529279"/>
            <a:ext cx="0" cy="20242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811FA1E-439B-44B9-8CD4-343CA0264745}"/>
              </a:ext>
            </a:extLst>
          </p:cNvPr>
          <p:cNvSpPr txBox="1"/>
          <p:nvPr/>
        </p:nvSpPr>
        <p:spPr>
          <a:xfrm>
            <a:off x="5791200" y="1159947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DB6NT LO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9F65C1-8C85-4769-960E-63C8E40C1DBF}"/>
              </a:ext>
            </a:extLst>
          </p:cNvPr>
          <p:cNvCxnSpPr>
            <a:cxnSpLocks/>
          </p:cNvCxnSpPr>
          <p:nvPr/>
        </p:nvCxnSpPr>
        <p:spPr>
          <a:xfrm flipH="1">
            <a:off x="5562600" y="1529279"/>
            <a:ext cx="762000" cy="25855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6735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553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Default Design</vt:lpstr>
      <vt:lpstr>Image</vt:lpstr>
      <vt:lpstr>24/47 GHz TWT Power Supplies</vt:lpstr>
      <vt:lpstr>VPW2931 Power Supplies</vt:lpstr>
      <vt:lpstr>VPW2838 Power Supply</vt:lpstr>
      <vt:lpstr>VPW2874 Power Supply</vt:lpstr>
      <vt:lpstr>Power Supply &amp; TWT</vt:lpstr>
      <vt:lpstr>Auxiliary PS for VPW2874 PS</vt:lpstr>
      <vt:lpstr>Power Supply Dummy Load</vt:lpstr>
      <vt:lpstr>47 GHz EME</vt:lpstr>
      <vt:lpstr>Closeup of 47 GHz XVTR</vt:lpstr>
      <vt:lpstr>47 GHz TWT Breakout Box</vt:lpstr>
      <vt:lpstr>47 GHz W2IMU Feed  with Flare</vt:lpstr>
      <vt:lpstr>Next Steps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</dc:creator>
  <cp:lastModifiedBy>al ward</cp:lastModifiedBy>
  <cp:revision>47</cp:revision>
  <dcterms:created xsi:type="dcterms:W3CDTF">2012-10-29T20:57:39Z</dcterms:created>
  <dcterms:modified xsi:type="dcterms:W3CDTF">2021-02-05T21:26:22Z</dcterms:modified>
</cp:coreProperties>
</file>