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8" r:id="rId3"/>
    <p:sldId id="430" r:id="rId4"/>
    <p:sldId id="456" r:id="rId5"/>
    <p:sldId id="457" r:id="rId6"/>
    <p:sldId id="458" r:id="rId7"/>
    <p:sldId id="362" r:id="rId8"/>
    <p:sldId id="363" r:id="rId9"/>
    <p:sldId id="463" r:id="rId10"/>
    <p:sldId id="364" r:id="rId11"/>
    <p:sldId id="367" r:id="rId12"/>
    <p:sldId id="460" r:id="rId13"/>
    <p:sldId id="366" r:id="rId14"/>
    <p:sldId id="459" r:id="rId15"/>
    <p:sldId id="461" r:id="rId16"/>
    <p:sldId id="369" r:id="rId17"/>
    <p:sldId id="4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5" d="100"/>
          <a:sy n="105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3" imgW="9142857" imgH="6857143" progId="Photoshop.Image.7">
                    <p:embed/>
                  </p:oleObj>
                </mc:Choice>
                <mc:Fallback>
                  <p:oleObj name="Image" r:id="rId13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15" imgW="812412" imgH="1358730" progId="Photoshop.Image.7">
                      <p:embed/>
                    </p:oleObj>
                  </mc:Choice>
                  <mc:Fallback>
                    <p:oleObj name="Image" r:id="rId15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70BF9D-FBDB-41FB-8F81-20C062DB7204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1470025"/>
          </a:xfrm>
        </p:spPr>
        <p:txBody>
          <a:bodyPr/>
          <a:lstStyle/>
          <a:p>
            <a:pPr eaLnBrk="1" hangingPunct="1"/>
            <a:r>
              <a:rPr lang="en-US" dirty="0"/>
              <a:t>Flyswatter Antenna on 5760 MHz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W5LUA</a:t>
            </a:r>
          </a:p>
          <a:p>
            <a:pPr eaLnBrk="1" hangingPunct="1"/>
            <a:r>
              <a:rPr lang="en-US" dirty="0"/>
              <a:t>February 6, 2021</a:t>
            </a:r>
          </a:p>
        </p:txBody>
      </p:sp>
    </p:spTree>
    <p:extLst>
      <p:ext uri="{BB962C8B-B14F-4D97-AF65-F5344CB8AC3E}">
        <p14:creationId xmlns:p14="http://schemas.microsoft.com/office/powerpoint/2010/main" val="251747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B5E8-F8A1-49BD-AC0A-07E640FA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Radome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737DF8-B02C-49DC-B82E-37496CFD9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98C03-9768-4AE9-A65B-11D48A2AE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E96D-E9C6-4208-9C2D-891871C3E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F6852-BE75-4269-9FAB-B9E217E3FEBB}"/>
              </a:ext>
            </a:extLst>
          </p:cNvPr>
          <p:cNvSpPr txBox="1"/>
          <p:nvPr/>
        </p:nvSpPr>
        <p:spPr>
          <a:xfrm>
            <a:off x="6553200" y="1331423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Radome</a:t>
            </a:r>
            <a:r>
              <a:rPr lang="en-US" dirty="0"/>
              <a:t> purchased at Tractor Supply in Celina..</a:t>
            </a:r>
          </a:p>
          <a:p>
            <a:endParaRPr lang="en-US" dirty="0"/>
          </a:p>
          <a:p>
            <a:r>
              <a:rPr lang="en-US" dirty="0"/>
              <a:t>TSC 25 gal heavy duty round stock tank</a:t>
            </a:r>
          </a:p>
          <a:p>
            <a:r>
              <a:rPr lang="en-US" dirty="0"/>
              <a:t>SKU 222987099</a:t>
            </a:r>
          </a:p>
          <a:p>
            <a:r>
              <a:rPr lang="en-US" dirty="0"/>
              <a:t>$34.99</a:t>
            </a:r>
          </a:p>
          <a:p>
            <a:endParaRPr lang="en-US" dirty="0"/>
          </a:p>
          <a:p>
            <a:r>
              <a:rPr lang="en-US" dirty="0"/>
              <a:t>Loss at 5760 MHz measured at 2 to 3 dB</a:t>
            </a:r>
          </a:p>
          <a:p>
            <a:endParaRPr lang="en-US" dirty="0"/>
          </a:p>
          <a:p>
            <a:r>
              <a:rPr lang="en-US" dirty="0"/>
              <a:t>Has already proven to protect dish from hail on Jan 24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49152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FFE5-81E6-4408-9FA4-921E9245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Pressurized WR-137 Rigid </a:t>
            </a:r>
            <a:br>
              <a:rPr lang="en-US" dirty="0"/>
            </a:br>
            <a:r>
              <a:rPr lang="en-US" dirty="0"/>
              <a:t>and Flex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E2A4C-CA39-40E7-B07E-4AED6A79D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3B7CE-75A5-4F8D-B2FA-21E44C558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ACF967-FAF4-4237-9491-B7DBDD577F08}"/>
              </a:ext>
            </a:extLst>
          </p:cNvPr>
          <p:cNvSpPr txBox="1"/>
          <p:nvPr/>
        </p:nvSpPr>
        <p:spPr>
          <a:xfrm>
            <a:off x="495300" y="5334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31ft Rigid w/g 1 dB loss + 12ft Flex w/g .6 dB loss + 2 X 1/2” SF jumpers .9 dB loss for a total loss of 2.5 dB – Run with ½ in LDF and Superflex would be 3.5 dB loss….still not bad for 5760 MHz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A0D5FD1C-B0EA-4DC3-85CA-69B740445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6"/>
          <a:stretch/>
        </p:blipFill>
        <p:spPr>
          <a:xfrm>
            <a:off x="1372386" y="1345677"/>
            <a:ext cx="6034617" cy="3835924"/>
          </a:xfrm>
        </p:spPr>
      </p:pic>
    </p:spTree>
    <p:extLst>
      <p:ext uri="{BB962C8B-B14F-4D97-AF65-F5344CB8AC3E}">
        <p14:creationId xmlns:p14="http://schemas.microsoft.com/office/powerpoint/2010/main" val="101127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15FC-231F-4832-8483-4D044A88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Pressurization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62C3D0-26C8-410D-88E9-D205AF5A8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4487" r="9360" b="-4487"/>
          <a:stretch/>
        </p:blipFill>
        <p:spPr>
          <a:xfrm>
            <a:off x="152400" y="1751917"/>
            <a:ext cx="2895600" cy="27773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F2B6D-0C4E-4CD4-B50C-A6E8AE887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B582E-53B7-4C3F-B22F-8F208E19C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A0F967-42D7-44A7-A42F-2EF16E39B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10000" b="44074"/>
          <a:stretch/>
        </p:blipFill>
        <p:spPr>
          <a:xfrm rot="5400000">
            <a:off x="2638427" y="1785826"/>
            <a:ext cx="4038600" cy="2876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E53930-D4FE-4C89-908F-B1C6123A0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100" y="2014426"/>
            <a:ext cx="3225800" cy="241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36BD21-E022-4ED9-8A28-017915A2CE27}"/>
              </a:ext>
            </a:extLst>
          </p:cNvPr>
          <p:cNvSpPr txBox="1"/>
          <p:nvPr/>
        </p:nvSpPr>
        <p:spPr>
          <a:xfrm>
            <a:off x="762000" y="465233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Aquarium pumps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3D746-0AF1-45A6-9D57-F20F9F3B4EDD}"/>
              </a:ext>
            </a:extLst>
          </p:cNvPr>
          <p:cNvSpPr txBox="1"/>
          <p:nvPr/>
        </p:nvSpPr>
        <p:spPr>
          <a:xfrm>
            <a:off x="3924193" y="54685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Desiccant Jar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20F9B-2CD4-4B77-B01B-BA0F72E58C6D}"/>
              </a:ext>
            </a:extLst>
          </p:cNvPr>
          <p:cNvSpPr txBox="1"/>
          <p:nvPr/>
        </p:nvSpPr>
        <p:spPr>
          <a:xfrm>
            <a:off x="6410325" y="499397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manifold with pressure gauges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94A8D-9D03-4150-BA11-3BFD970AA9DA}"/>
              </a:ext>
            </a:extLst>
          </p:cNvPr>
          <p:cNvSpPr txBox="1"/>
          <p:nvPr/>
        </p:nvSpPr>
        <p:spPr>
          <a:xfrm>
            <a:off x="695325" y="5240043"/>
            <a:ext cx="241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would like to find something better than aquarium pumps!</a:t>
            </a:r>
          </a:p>
        </p:txBody>
      </p:sp>
    </p:spTree>
    <p:extLst>
      <p:ext uri="{BB962C8B-B14F-4D97-AF65-F5344CB8AC3E}">
        <p14:creationId xmlns:p14="http://schemas.microsoft.com/office/powerpoint/2010/main" val="274621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7F2-1C97-4F3A-9013-F20CDCE2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W5HN 5760 MHz Beacon key down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B87877-F13E-4659-83FD-51E8935FE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075EA-A40D-4318-A918-C65814801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1D734-CEC8-4BC9-8097-096160748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A578-8B21-458C-AB8F-6C000B89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W5AFY 5760 MHz QSL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D46E5E-8053-43FB-AF1E-6D497FE3A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034617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3E719-9E13-4DCB-9671-9F48F2200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4F839-B4C8-4B97-8985-38F635621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D1AE8-4274-4140-A93E-66C0415C00ED}"/>
              </a:ext>
            </a:extLst>
          </p:cNvPr>
          <p:cNvSpPr txBox="1"/>
          <p:nvPr/>
        </p:nvSpPr>
        <p:spPr>
          <a:xfrm>
            <a:off x="3581400" y="102159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170 mile DX</a:t>
            </a:r>
          </a:p>
        </p:txBody>
      </p:sp>
    </p:spTree>
    <p:extLst>
      <p:ext uri="{BB962C8B-B14F-4D97-AF65-F5344CB8AC3E}">
        <p14:creationId xmlns:p14="http://schemas.microsoft.com/office/powerpoint/2010/main" val="160918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4D11-CD00-4E37-B9FC-5B885CEF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A44E-CD85-4DFD-878D-4D15CF1DB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consideration to help others get a 10 GHz antenna up 20 ft…..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33912-C59F-44D3-A5BD-74506ECA8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C5E7F-0F08-4F5E-9301-284CF00D9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2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855A-89D3-4466-A801-FDB2B3D2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GHz Flyswatter at 20 ft.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7DF5BE-8C96-4D1F-9648-369E947F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89" r="51226" b="47808"/>
          <a:stretch/>
        </p:blipFill>
        <p:spPr>
          <a:xfrm>
            <a:off x="247170" y="1482852"/>
            <a:ext cx="8412198" cy="32697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3FED2-30FD-4117-8FD4-AE6745740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192DA-8684-4578-B529-93553C2DD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5722E-3F29-4AA8-89A7-687264D1B9C8}"/>
              </a:ext>
            </a:extLst>
          </p:cNvPr>
          <p:cNvSpPr txBox="1"/>
          <p:nvPr/>
        </p:nvSpPr>
        <p:spPr>
          <a:xfrm>
            <a:off x="2667000" y="4912632"/>
            <a:ext cx="4631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Dish diameter = 18 inches</a:t>
            </a:r>
          </a:p>
          <a:p>
            <a:r>
              <a:rPr lang="en-US" dirty="0"/>
              <a:t>Reflector spacing ~ 20 ft</a:t>
            </a:r>
          </a:p>
          <a:p>
            <a:r>
              <a:rPr lang="en-US" dirty="0"/>
              <a:t>Flyswatter Aperture ~ 24 inches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EADD9-9B9F-4943-9E99-CA549197B1AB}"/>
              </a:ext>
            </a:extLst>
          </p:cNvPr>
          <p:cNvSpPr/>
          <p:nvPr/>
        </p:nvSpPr>
        <p:spPr>
          <a:xfrm>
            <a:off x="6781800" y="32766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8299-3391-4DF9-8447-A1AE597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4343-F230-46D0-8EAD-D05ECCE7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772B1-2211-4A68-859D-F9EA29B0C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2945-AB89-4338-9E52-E55C98AB1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C3B3-5A5C-40AC-8DC0-C3E16F9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AFEB-BFC6-48BB-BF01-396C1BE0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wanted to put up a dedicated antenna for 5760 MHz…..</a:t>
            </a:r>
          </a:p>
          <a:p>
            <a:r>
              <a:rPr lang="en-US" dirty="0"/>
              <a:t>My flyswatter has worked well on 47 and 76 GHz so why not 5760 MHz?</a:t>
            </a:r>
          </a:p>
          <a:p>
            <a:r>
              <a:rPr lang="en-US" dirty="0"/>
              <a:t>Next step was to check out the W1GHz Periscope Antenna Gain Calculator.</a:t>
            </a:r>
          </a:p>
          <a:p>
            <a:r>
              <a:rPr lang="en-US" dirty="0"/>
              <a:t>Then do I have enough coax/waveguide to get out to the base of the rotating tower?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2D79C-DABF-4139-BE1E-270A15ECF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AC79-042C-4700-BA45-E99DB4DF2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A17E-8BA2-4A42-9C4C-3A2F7057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4355"/>
            <a:ext cx="6934200" cy="1143000"/>
          </a:xfrm>
        </p:spPr>
        <p:txBody>
          <a:bodyPr/>
          <a:lstStyle/>
          <a:p>
            <a:r>
              <a:rPr lang="en-US" dirty="0"/>
              <a:t>Periscope or Flyswatter Antenna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52174-6DA9-4A2F-8DD0-D25BB3DD4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8CC07-EB05-4F20-AA3A-AE172E2CB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23A6D1F-FD11-41DD-88C2-DDADD57A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60396"/>
            <a:ext cx="4343947" cy="4525963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7AC6D84A-B6E7-4596-86BB-3D72892E52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9181" y="3923377"/>
            <a:ext cx="3995619" cy="28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59A0A7-9605-4D26-92FC-B072F2B19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32222" b="16920"/>
          <a:stretch/>
        </p:blipFill>
        <p:spPr>
          <a:xfrm rot="5400000">
            <a:off x="4536841" y="842475"/>
            <a:ext cx="2895463" cy="30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A1C1-92AE-47F5-AEA6-185B8640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Equipment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238BB-7993-4CC4-B514-8F16887302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B4165-31D1-411C-B3EE-D611D560A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81FB7-2351-4115-A32C-D7C9FF47B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8520" y="2095500"/>
            <a:ext cx="5181600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DC08A1-EAB8-4EFD-A5D1-FB3CE289CD8F}"/>
              </a:ext>
            </a:extLst>
          </p:cNvPr>
          <p:cNvSpPr txBox="1"/>
          <p:nvPr/>
        </p:nvSpPr>
        <p:spPr>
          <a:xfrm>
            <a:off x="6629400" y="21336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6 ft Pieces 2 inch angle , ¼ inch thickness</a:t>
            </a:r>
          </a:p>
          <a:p>
            <a:endParaRPr lang="en-US" dirty="0"/>
          </a:p>
          <a:p>
            <a:r>
              <a:rPr lang="en-US" dirty="0"/>
              <a:t>Two guy wires and turnbuckles used for support and alignment</a:t>
            </a:r>
          </a:p>
        </p:txBody>
      </p:sp>
    </p:spTree>
    <p:extLst>
      <p:ext uri="{BB962C8B-B14F-4D97-AF65-F5344CB8AC3E}">
        <p14:creationId xmlns:p14="http://schemas.microsoft.com/office/powerpoint/2010/main" val="218777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F1C0-E463-4AF8-A254-E88674A4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6781800" cy="1143000"/>
          </a:xfrm>
        </p:spPr>
        <p:txBody>
          <a:bodyPr/>
          <a:lstStyle/>
          <a:p>
            <a:r>
              <a:rPr lang="en-US" dirty="0"/>
              <a:t>Platform with 77 &amp; 47 GHz </a:t>
            </a:r>
            <a:r>
              <a:rPr lang="en-US" dirty="0" err="1"/>
              <a:t>Xvtrs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2BEEF-39F6-4369-9E6A-C42F6E106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BC910-5C0A-4E32-80B6-64D9F25B5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AB3588-8558-427E-97EC-47D801135B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6034617" cy="452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11086-C8C9-4140-8699-F3D70D571024}"/>
              </a:ext>
            </a:extLst>
          </p:cNvPr>
          <p:cNvSpPr txBox="1"/>
          <p:nvPr/>
        </p:nvSpPr>
        <p:spPr>
          <a:xfrm>
            <a:off x="6553199" y="1573517"/>
            <a:ext cx="228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Transverters taking advantage of the larger than optimum reflector</a:t>
            </a:r>
          </a:p>
          <a:p>
            <a:endParaRPr lang="en-US" dirty="0"/>
          </a:p>
          <a:p>
            <a:r>
              <a:rPr lang="en-US" dirty="0"/>
              <a:t>I installed “Wings” on transverters so they can slide on the equipment platform </a:t>
            </a:r>
          </a:p>
          <a:p>
            <a:endParaRPr lang="en-US" dirty="0"/>
          </a:p>
          <a:p>
            <a:r>
              <a:rPr lang="en-US" dirty="0"/>
              <a:t>Sears Digital Torpedo Level and shims used to insure transverters are in good alignment with reflector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78659-36BA-430F-B526-4FD741407513}"/>
              </a:ext>
            </a:extLst>
          </p:cNvPr>
          <p:cNvSpPr txBox="1"/>
          <p:nvPr/>
        </p:nvSpPr>
        <p:spPr>
          <a:xfrm>
            <a:off x="1828800" y="191389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 GHz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BE92E-9E7E-40AE-9FF3-BB74A562BD33}"/>
              </a:ext>
            </a:extLst>
          </p:cNvPr>
          <p:cNvSpPr txBox="1"/>
          <p:nvPr/>
        </p:nvSpPr>
        <p:spPr>
          <a:xfrm>
            <a:off x="2869334" y="185087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 GHz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B7118-3980-41F8-BEB3-7A94A9878421}"/>
              </a:ext>
            </a:extLst>
          </p:cNvPr>
          <p:cNvSpPr txBox="1"/>
          <p:nvPr/>
        </p:nvSpPr>
        <p:spPr>
          <a:xfrm>
            <a:off x="457200" y="1913897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GPS Ant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90C93-68D3-4D5D-B2F9-96D8676302D3}"/>
              </a:ext>
            </a:extLst>
          </p:cNvPr>
          <p:cNvCxnSpPr/>
          <p:nvPr/>
        </p:nvCxnSpPr>
        <p:spPr>
          <a:xfrm>
            <a:off x="840270" y="2183970"/>
            <a:ext cx="3810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207A-C9A0-46EC-97CF-566B77D8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Sign Flyswatter Reflector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974A-D825-4704-A4A5-649036344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84654-27FD-4B1C-BA9C-6DE5B3C99A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E34EFC-452D-4552-86BB-C74F4EC096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990" y="419100"/>
            <a:ext cx="4572000" cy="647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0653F-B182-43FA-A635-355E796AF822}"/>
              </a:ext>
            </a:extLst>
          </p:cNvPr>
          <p:cNvSpPr txBox="1"/>
          <p:nvPr/>
        </p:nvSpPr>
        <p:spPr>
          <a:xfrm>
            <a:off x="6559345" y="1371600"/>
            <a:ext cx="24261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and originally used by KA5BOU</a:t>
            </a:r>
          </a:p>
          <a:p>
            <a:endParaRPr lang="en-US" dirty="0"/>
          </a:p>
          <a:p>
            <a:r>
              <a:rPr lang="en-US" dirty="0"/>
              <a:t>Small actuator used to optimize tilt from nominal 45 degree. Craig rotated the reflector since he used the reflector on a non-rotating tower. This also meant that he had to rotate the polarity of his source antenna to maintain horizontal polarity with respect to the horizon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6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7E33-9238-4F0C-94AC-9D9DAEEB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W1GHZ Periscope Antenna Gain Calculator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6E5-0AE9-42F3-A48C-A02D9F6F0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58173-2BA3-4C1B-93F5-9B35753C3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B42B3B-5344-4E91-A530-C658097F1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4651" b="40455"/>
          <a:stretch/>
        </p:blipFill>
        <p:spPr>
          <a:xfrm>
            <a:off x="304800" y="1371600"/>
            <a:ext cx="5181600" cy="49096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898C0-69C6-4AD0-B7EB-BF34A0957412}"/>
              </a:ext>
            </a:extLst>
          </p:cNvPr>
          <p:cNvSpPr txBox="1"/>
          <p:nvPr/>
        </p:nvSpPr>
        <p:spPr>
          <a:xfrm>
            <a:off x="5638800" y="2209800"/>
            <a:ext cx="363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Dish diameter = 30 inches</a:t>
            </a:r>
          </a:p>
          <a:p>
            <a:r>
              <a:rPr lang="en-US" dirty="0"/>
              <a:t>Reflector spacing ~ 45 ft</a:t>
            </a:r>
          </a:p>
          <a:p>
            <a:r>
              <a:rPr lang="en-US" dirty="0"/>
              <a:t>Reflector above ground ~ 51 ft</a:t>
            </a:r>
          </a:p>
          <a:p>
            <a:r>
              <a:rPr lang="en-US" dirty="0"/>
              <a:t>Flyswatter Aperture ~ 32 inches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DEF2492-F98E-4EAC-ADE0-16A82489B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570260"/>
              </p:ext>
            </p:extLst>
          </p:nvPr>
        </p:nvGraphicFramePr>
        <p:xfrm>
          <a:off x="5663184" y="3898570"/>
          <a:ext cx="32480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8247" imgH="1009611" progId="Excel.Sheet.8">
                  <p:embed/>
                </p:oleObj>
              </mc:Choice>
              <mc:Fallback>
                <p:oleObj name="Worksheet" r:id="rId3" imgW="3248247" imgH="10096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3184" y="3898570"/>
                        <a:ext cx="32480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C4E287A6-CB75-4F47-9B53-5C433A366588}"/>
              </a:ext>
            </a:extLst>
          </p:cNvPr>
          <p:cNvSpPr/>
          <p:nvPr/>
        </p:nvSpPr>
        <p:spPr>
          <a:xfrm>
            <a:off x="6781800" y="3679495"/>
            <a:ext cx="914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14BFA-6516-4259-9BD3-7FB90818BB47}"/>
              </a:ext>
            </a:extLst>
          </p:cNvPr>
          <p:cNvSpPr txBox="1"/>
          <p:nvPr/>
        </p:nvSpPr>
        <p:spPr>
          <a:xfrm>
            <a:off x="6377225" y="5729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Important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1B5972-15CF-4C25-85D4-6013CE2E4703}"/>
              </a:ext>
            </a:extLst>
          </p:cNvPr>
          <p:cNvSpPr/>
          <p:nvPr/>
        </p:nvSpPr>
        <p:spPr>
          <a:xfrm rot="16200000">
            <a:off x="6955244" y="5362939"/>
            <a:ext cx="533400" cy="13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86F8-F884-4965-9A18-18E9B2B2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inch Dish for 5760 MHz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7C6147-77FE-4AAD-AB7A-FBF01B461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654" y="2013546"/>
            <a:ext cx="4525963" cy="3394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FF929-A9D5-4D3E-9DE8-71EF346FE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A43F4-E4DF-478A-A6F5-87772AA20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40132-3224-4EA0-9BCD-624260C1E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08000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83F99-313A-4F64-BDAA-1E6A47ECE4CC}"/>
              </a:ext>
            </a:extLst>
          </p:cNvPr>
          <p:cNvSpPr txBox="1"/>
          <p:nvPr/>
        </p:nvSpPr>
        <p:spPr>
          <a:xfrm>
            <a:off x="457200" y="5715000"/>
            <a:ext cx="471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 is WB5LUA Dual Band 5/10 GHz Feed</a:t>
            </a:r>
          </a:p>
        </p:txBody>
      </p:sp>
    </p:spTree>
    <p:extLst>
      <p:ext uri="{BB962C8B-B14F-4D97-AF65-F5344CB8AC3E}">
        <p14:creationId xmlns:p14="http://schemas.microsoft.com/office/powerpoint/2010/main" val="254238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64CE-2E57-4DE8-8E51-1E502B0C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Tower for 6m through 23 cm + Flyswatter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3A2011-B72A-4DFE-8610-B811483E8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30A42-5C05-44E8-BCC2-B5B56E518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DB7E2-094E-4690-9D39-CAF89540A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783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544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Default Design</vt:lpstr>
      <vt:lpstr>Image</vt:lpstr>
      <vt:lpstr>Worksheet</vt:lpstr>
      <vt:lpstr>Flyswatter Antenna on 5760 MHz</vt:lpstr>
      <vt:lpstr>Introduction</vt:lpstr>
      <vt:lpstr>Periscope or Flyswatter Antenna</vt:lpstr>
      <vt:lpstr>Lower Equipment Platform</vt:lpstr>
      <vt:lpstr>Platform with 77 &amp; 47 GHz Xvtrs</vt:lpstr>
      <vt:lpstr>Stop Sign Flyswatter Reflector</vt:lpstr>
      <vt:lpstr>W1GHZ Periscope Antenna Gain Calculator</vt:lpstr>
      <vt:lpstr>30 inch Dish for 5760 MHz</vt:lpstr>
      <vt:lpstr>Rotating Tower for 6m through 23 cm + Flyswatter</vt:lpstr>
      <vt:lpstr>Radome</vt:lpstr>
      <vt:lpstr>Pressurized WR-137 Rigid  and Flex</vt:lpstr>
      <vt:lpstr>Waveguide Pressurization</vt:lpstr>
      <vt:lpstr>W5HN 5760 MHz Beacon key down</vt:lpstr>
      <vt:lpstr>W5AFY 5760 MHz QSL</vt:lpstr>
      <vt:lpstr>PowerPoint Presentation</vt:lpstr>
      <vt:lpstr>10 GHz Flyswatter at 20 ft.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</dc:creator>
  <cp:lastModifiedBy>al ward</cp:lastModifiedBy>
  <cp:revision>47</cp:revision>
  <dcterms:created xsi:type="dcterms:W3CDTF">2012-10-29T20:57:39Z</dcterms:created>
  <dcterms:modified xsi:type="dcterms:W3CDTF">2021-02-05T19:24:11Z</dcterms:modified>
</cp:coreProperties>
</file>