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61" r:id="rId3"/>
    <p:sldId id="362" r:id="rId4"/>
    <p:sldId id="363" r:id="rId5"/>
    <p:sldId id="364" r:id="rId6"/>
    <p:sldId id="368" r:id="rId7"/>
    <p:sldId id="366" r:id="rId8"/>
    <p:sldId id="367" r:id="rId9"/>
    <p:sldId id="374" r:id="rId10"/>
    <p:sldId id="369" r:id="rId11"/>
    <p:sldId id="370" r:id="rId12"/>
    <p:sldId id="371" r:id="rId13"/>
    <p:sldId id="372" r:id="rId14"/>
    <p:sldId id="373" r:id="rId15"/>
    <p:sldId id="37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>
      <p:cViewPr varScale="1">
        <p:scale>
          <a:sx n="105" d="100"/>
          <a:sy n="105" d="100"/>
        </p:scale>
        <p:origin x="17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43167-D819-406D-8AA2-F32FE8B2FE9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711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9B372-A794-4299-B1AB-8B75B5F221A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844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97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97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A651A-ACD4-4C21-B35D-4F84424B6AE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913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47EC0-7B6C-4472-8638-F1C5EB3764F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45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93A32-4D5D-44B6-AFFD-0133DEE639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819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F756F-7231-425D-BD88-4568450FEE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645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5AC73-4D9A-4B4C-B6EF-845E1A3534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453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55DD6-EE85-46C1-82C7-10E373BBD68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330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9943B-FBF6-4070-976A-29B92F0981E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358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21893-4DAC-48BC-A0B2-857ADBC591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38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90F95-D86D-4E59-8922-BAE707FF3F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49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52"/>
          <p:cNvGrpSpPr>
            <a:grpSpLocks/>
          </p:cNvGrpSpPr>
          <p:nvPr userDrawn="1"/>
        </p:nvGrpSpPr>
        <p:grpSpPr bwMode="auto">
          <a:xfrm>
            <a:off x="-76200" y="0"/>
            <a:ext cx="9264650" cy="6858000"/>
            <a:chOff x="-48" y="0"/>
            <a:chExt cx="5836" cy="4320"/>
          </a:xfrm>
        </p:grpSpPr>
        <p:sp>
          <p:nvSpPr>
            <p:cNvPr id="1056" name="AutoShape 32"/>
            <p:cNvSpPr>
              <a:spLocks noChangeArrowheads="1"/>
            </p:cNvSpPr>
            <p:nvPr userDrawn="1"/>
          </p:nvSpPr>
          <p:spPr bwMode="auto">
            <a:xfrm rot="10800000" flipH="1">
              <a:off x="240" y="0"/>
              <a:ext cx="1392" cy="384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1026" name="Object 31"/>
            <p:cNvGraphicFramePr>
              <a:graphicFrameLocks noChangeAspect="1"/>
            </p:cNvGraphicFramePr>
            <p:nvPr userDrawn="1"/>
          </p:nvGraphicFramePr>
          <p:xfrm>
            <a:off x="-31" y="1"/>
            <a:ext cx="5791" cy="43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13" imgW="9142857" imgH="6857143" progId="Photoshop.Image.7">
                    <p:embed/>
                  </p:oleObj>
                </mc:Choice>
                <mc:Fallback>
                  <p:oleObj name="Image" r:id="rId13" imgW="9142857" imgH="6857143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1" y="1"/>
                          <a:ext cx="5791" cy="43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8" name="Text Box 24"/>
            <p:cNvSpPr txBox="1">
              <a:spLocks noChangeArrowheads="1"/>
            </p:cNvSpPr>
            <p:nvPr userDrawn="1"/>
          </p:nvSpPr>
          <p:spPr bwMode="auto">
            <a:xfrm>
              <a:off x="-48" y="238"/>
              <a:ext cx="32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>
                  <a:solidFill>
                    <a:srgbClr val="FFFFFF"/>
                  </a:solidFill>
                </a:rPr>
                <a:t>W5HN</a:t>
              </a:r>
            </a:p>
          </p:txBody>
        </p:sp>
        <p:grpSp>
          <p:nvGrpSpPr>
            <p:cNvPr id="1036" name="Group 49"/>
            <p:cNvGrpSpPr>
              <a:grpSpLocks/>
            </p:cNvGrpSpPr>
            <p:nvPr userDrawn="1"/>
          </p:nvGrpSpPr>
          <p:grpSpPr bwMode="auto">
            <a:xfrm>
              <a:off x="4974" y="153"/>
              <a:ext cx="814" cy="698"/>
              <a:chOff x="4974" y="153"/>
              <a:chExt cx="814" cy="698"/>
            </a:xfrm>
          </p:grpSpPr>
          <p:sp>
            <p:nvSpPr>
              <p:cNvPr id="1062" name="Text Box 38"/>
              <p:cNvSpPr txBox="1">
                <a:spLocks noChangeArrowheads="1"/>
              </p:cNvSpPr>
              <p:nvPr userDrawn="1"/>
            </p:nvSpPr>
            <p:spPr bwMode="auto">
              <a:xfrm>
                <a:off x="5328" y="153"/>
                <a:ext cx="29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>
                    <a:solidFill>
                      <a:srgbClr val="000000"/>
                    </a:solidFill>
                  </a:rPr>
                  <a:t>North</a:t>
                </a:r>
              </a:p>
            </p:txBody>
          </p:sp>
          <p:sp>
            <p:nvSpPr>
              <p:cNvPr id="1063" name="Text Box 39"/>
              <p:cNvSpPr txBox="1">
                <a:spLocks noChangeArrowheads="1"/>
              </p:cNvSpPr>
              <p:nvPr userDrawn="1"/>
            </p:nvSpPr>
            <p:spPr bwMode="auto">
              <a:xfrm>
                <a:off x="5328" y="278"/>
                <a:ext cx="31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>
                    <a:solidFill>
                      <a:srgbClr val="000000"/>
                    </a:solidFill>
                  </a:rPr>
                  <a:t>Texas</a:t>
                </a:r>
              </a:p>
            </p:txBody>
          </p:sp>
          <p:sp>
            <p:nvSpPr>
              <p:cNvPr id="1064" name="Text Box 40"/>
              <p:cNvSpPr txBox="1">
                <a:spLocks noChangeArrowheads="1"/>
              </p:cNvSpPr>
              <p:nvPr userDrawn="1"/>
            </p:nvSpPr>
            <p:spPr bwMode="auto">
              <a:xfrm>
                <a:off x="5328" y="585"/>
                <a:ext cx="46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>
                    <a:solidFill>
                      <a:srgbClr val="000000"/>
                    </a:solidFill>
                  </a:rPr>
                  <a:t>Microwave</a:t>
                </a:r>
              </a:p>
            </p:txBody>
          </p:sp>
          <p:sp>
            <p:nvSpPr>
              <p:cNvPr id="1065" name="Text Box 41"/>
              <p:cNvSpPr txBox="1">
                <a:spLocks noChangeArrowheads="1"/>
              </p:cNvSpPr>
              <p:nvPr userDrawn="1"/>
            </p:nvSpPr>
            <p:spPr bwMode="auto">
              <a:xfrm>
                <a:off x="5328" y="707"/>
                <a:ext cx="35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>
                    <a:solidFill>
                      <a:srgbClr val="000000"/>
                    </a:solidFill>
                  </a:rPr>
                  <a:t>Society</a:t>
                </a:r>
              </a:p>
            </p:txBody>
          </p:sp>
          <p:sp>
            <p:nvSpPr>
              <p:cNvPr id="1066" name="Text Box 42"/>
              <p:cNvSpPr txBox="1">
                <a:spLocks noChangeArrowheads="1"/>
              </p:cNvSpPr>
              <p:nvPr userDrawn="1"/>
            </p:nvSpPr>
            <p:spPr bwMode="auto">
              <a:xfrm>
                <a:off x="5328" y="405"/>
                <a:ext cx="38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>
                    <a:solidFill>
                      <a:srgbClr val="FF0000"/>
                    </a:solidFill>
                  </a:rPr>
                  <a:t>NTMS</a:t>
                </a:r>
              </a:p>
            </p:txBody>
          </p:sp>
          <p:graphicFrame>
            <p:nvGraphicFramePr>
              <p:cNvPr id="1027" name="Object 48"/>
              <p:cNvGraphicFramePr>
                <a:graphicFrameLocks noChangeAspect="1"/>
              </p:cNvGraphicFramePr>
              <p:nvPr userDrawn="1"/>
            </p:nvGraphicFramePr>
            <p:xfrm>
              <a:off x="4974" y="174"/>
              <a:ext cx="402" cy="6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Image" r:id="rId15" imgW="812412" imgH="1358730" progId="Photoshop.Image.7">
                      <p:embed/>
                    </p:oleObj>
                  </mc:Choice>
                  <mc:Fallback>
                    <p:oleObj name="Image" r:id="rId15" imgW="812412" imgH="1358730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74" y="174"/>
                            <a:ext cx="402" cy="6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228600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3817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 i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9B94B0-2C58-4497-B2B5-0AFE557ED067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66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6699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6699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6699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6699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6699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6699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6699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669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eywhatsthat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205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70BF9D-FBDB-41FB-8F81-20C062DB7204}" type="slidenum">
              <a:rPr lang="en-US" smtClean="0">
                <a:solidFill>
                  <a:srgbClr val="FFFFFF"/>
                </a:solidFill>
              </a:rPr>
              <a:pPr eaLnBrk="1" hangingPunct="1"/>
              <a:t>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848600" cy="1470025"/>
          </a:xfrm>
        </p:spPr>
        <p:txBody>
          <a:bodyPr/>
          <a:lstStyle/>
          <a:p>
            <a:pPr eaLnBrk="1" hangingPunct="1"/>
            <a:r>
              <a:rPr lang="en-US" dirty="0"/>
              <a:t>Desert, TX Beacon Update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W5LUA &amp; AA5AM</a:t>
            </a:r>
          </a:p>
          <a:p>
            <a:pPr eaLnBrk="1" hangingPunct="1"/>
            <a:r>
              <a:rPr lang="en-US"/>
              <a:t>March 6, </a:t>
            </a:r>
            <a:r>
              <a:rPr lang="en-US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517476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28BDD-2497-4B35-AA09-29CFA4CC5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" y="250825"/>
            <a:ext cx="7620000" cy="1143000"/>
          </a:xfrm>
        </p:spPr>
        <p:txBody>
          <a:bodyPr/>
          <a:lstStyle/>
          <a:p>
            <a:r>
              <a:rPr lang="en-US" dirty="0"/>
              <a:t>Desert tower view 6ft above ground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0FCCBB5-5390-4F60-819D-7F05D53D4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536" t="15152" r="54735" b="22554"/>
          <a:stretch/>
        </p:blipFill>
        <p:spPr>
          <a:xfrm>
            <a:off x="786384" y="1479550"/>
            <a:ext cx="3124200" cy="48164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4B60F6-1329-4828-8FD9-B1482B7180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A7E9B4-036B-4EDC-89F3-0B863A1990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050D3-C1E3-48FA-985C-A1E6BD030A55}"/>
              </a:ext>
            </a:extLst>
          </p:cNvPr>
          <p:cNvSpPr txBox="1"/>
          <p:nvPr/>
        </p:nvSpPr>
        <p:spPr>
          <a:xfrm>
            <a:off x="5202937" y="22098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Tower is in a bit of a hole despite the higher areas on same property</a:t>
            </a:r>
          </a:p>
        </p:txBody>
      </p:sp>
    </p:spTree>
    <p:extLst>
      <p:ext uri="{BB962C8B-B14F-4D97-AF65-F5344CB8AC3E}">
        <p14:creationId xmlns:p14="http://schemas.microsoft.com/office/powerpoint/2010/main" val="3337941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FA98B-E299-432C-A66A-7D9A8A77F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Desert Tower View @ 450ft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FD73523-CE31-49DD-A23C-9D898CF61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71" t="15152" r="38635" b="20870"/>
          <a:stretch/>
        </p:blipFill>
        <p:spPr>
          <a:xfrm>
            <a:off x="533400" y="1117659"/>
            <a:ext cx="7010400" cy="502632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B8DBA1-D3C3-46A0-930C-1EB73505A0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AA4B2-BE80-4844-AF48-06BFAB18C7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02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B99AF-856E-43E4-8F2B-5AF18207B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Desert Tower View @ 180 ft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EF89EC2-6FFD-4E1A-8FCE-203850D14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71" t="18520" r="44318" b="17503"/>
          <a:stretch/>
        </p:blipFill>
        <p:spPr>
          <a:xfrm>
            <a:off x="685800" y="1143000"/>
            <a:ext cx="6172200" cy="499028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51DBC-F3C1-40AA-9143-7C20579E5B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793C58-FBC4-40CB-8975-C134E9832A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3CE7E9-C8FB-4251-BE10-A10D1F2F298A}"/>
              </a:ext>
            </a:extLst>
          </p:cNvPr>
          <p:cNvSpPr txBox="1"/>
          <p:nvPr/>
        </p:nvSpPr>
        <p:spPr>
          <a:xfrm>
            <a:off x="6934200" y="20574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&amp; 6 m antennas are at this height</a:t>
            </a:r>
          </a:p>
        </p:txBody>
      </p:sp>
    </p:spTree>
    <p:extLst>
      <p:ext uri="{BB962C8B-B14F-4D97-AF65-F5344CB8AC3E}">
        <p14:creationId xmlns:p14="http://schemas.microsoft.com/office/powerpoint/2010/main" val="3775235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E74AD-F446-4F3B-B37D-F98BE15E7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Desert Tower View @ 60 ft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4A7E5A9-D2C9-4E91-AB35-1725BEF5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589" t="21887" r="48106" b="15819"/>
          <a:stretch/>
        </p:blipFill>
        <p:spPr>
          <a:xfrm>
            <a:off x="990600" y="1143000"/>
            <a:ext cx="4343400" cy="502205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6A602-067A-420B-B7EF-3BAD911DD5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47895-CC84-40A9-81DE-58991726B2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4E506B-D36B-42D6-997D-6004D8B90816}"/>
              </a:ext>
            </a:extLst>
          </p:cNvPr>
          <p:cNvSpPr txBox="1"/>
          <p:nvPr/>
        </p:nvSpPr>
        <p:spPr>
          <a:xfrm>
            <a:off x="5867400" y="25146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Proposed height for second 6 m antenna </a:t>
            </a:r>
          </a:p>
        </p:txBody>
      </p:sp>
    </p:spTree>
    <p:extLst>
      <p:ext uri="{BB962C8B-B14F-4D97-AF65-F5344CB8AC3E}">
        <p14:creationId xmlns:p14="http://schemas.microsoft.com/office/powerpoint/2010/main" val="640179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4A0E-0243-47A2-B220-7A29F608D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Desert Tower View @ 15ft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05FA4BA-370E-4A5B-9DC6-A5DB5126F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784" t="8418" r="48947" b="22554"/>
          <a:stretch/>
        </p:blipFill>
        <p:spPr>
          <a:xfrm>
            <a:off x="914400" y="1143000"/>
            <a:ext cx="3276600" cy="503477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A7AD12-A770-45F5-A30D-20F1C38B38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78BDAD-C83B-4F40-A37C-08C16A924F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2804E3-673A-44FB-861B-4B863532485F}"/>
              </a:ext>
            </a:extLst>
          </p:cNvPr>
          <p:cNvSpPr txBox="1"/>
          <p:nvPr/>
        </p:nvSpPr>
        <p:spPr>
          <a:xfrm>
            <a:off x="5181600" y="3886200"/>
            <a:ext cx="32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ISP tower that we propose using for internet – approximately 10 miles south of Desert tower</a:t>
            </a:r>
          </a:p>
          <a:p>
            <a:r>
              <a:rPr lang="en-US" dirty="0"/>
              <a:t>Lat 33.246254 N</a:t>
            </a:r>
          </a:p>
          <a:p>
            <a:r>
              <a:rPr lang="en-US" dirty="0"/>
              <a:t>Long 96.425726 W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9BB54C1-0346-4AB0-833A-E65ED46B93C6}"/>
              </a:ext>
            </a:extLst>
          </p:cNvPr>
          <p:cNvCxnSpPr/>
          <p:nvPr/>
        </p:nvCxnSpPr>
        <p:spPr>
          <a:xfrm flipH="1">
            <a:off x="2438400" y="4267200"/>
            <a:ext cx="2590800" cy="1066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0C0B13A-947D-46F7-8AB5-8F5FEE6CB500}"/>
              </a:ext>
            </a:extLst>
          </p:cNvPr>
          <p:cNvSpPr txBox="1"/>
          <p:nvPr/>
        </p:nvSpPr>
        <p:spPr>
          <a:xfrm>
            <a:off x="5241891" y="1926877"/>
            <a:ext cx="1890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Desert Tower</a:t>
            </a:r>
          </a:p>
          <a:p>
            <a:r>
              <a:rPr lang="en-US" dirty="0"/>
              <a:t>Lat 33.382185 N</a:t>
            </a:r>
          </a:p>
          <a:p>
            <a:r>
              <a:rPr lang="en-US" dirty="0"/>
              <a:t>Long 96.4206 W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E811DD-2030-4F64-A3CF-90E014CEBA43}"/>
              </a:ext>
            </a:extLst>
          </p:cNvPr>
          <p:cNvCxnSpPr/>
          <p:nvPr/>
        </p:nvCxnSpPr>
        <p:spPr>
          <a:xfrm flipH="1" flipV="1">
            <a:off x="2667000" y="1600200"/>
            <a:ext cx="2438400" cy="511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142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2B443-77B4-4D55-88D6-AF97CCA8E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5BF74-17DC-44E0-99B8-C828B8985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Nice to have the 2m beacon operational again.</a:t>
            </a:r>
          </a:p>
          <a:p>
            <a:r>
              <a:rPr lang="en-US" dirty="0"/>
              <a:t>Signal has been reported from as far away as Dan W5AFY EM04id DX = 171 miles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38921-B399-4894-9781-B20DF3E0A7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E0C6CF-F6EC-4F10-9E6C-58DBAD533D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18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780" y="201613"/>
            <a:ext cx="6477000" cy="1143000"/>
          </a:xfrm>
        </p:spPr>
        <p:txBody>
          <a:bodyPr/>
          <a:lstStyle/>
          <a:p>
            <a:r>
              <a:rPr lang="en-US" dirty="0"/>
              <a:t>Scott plugging holes in shack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EEDF814-8B1E-475B-BAF8-C1C8B78D3F9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79DCFC-0685-4BE0-95FC-9AF11B9B4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9" y="1524000"/>
            <a:ext cx="6034617" cy="452596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13B7AE-32B6-4DD5-BCDF-4EC7CF06CAAB}"/>
              </a:ext>
            </a:extLst>
          </p:cNvPr>
          <p:cNvSpPr txBox="1"/>
          <p:nvPr/>
        </p:nvSpPr>
        <p:spPr>
          <a:xfrm>
            <a:off x="6705600" y="1578281"/>
            <a:ext cx="213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EM13sj</a:t>
            </a:r>
          </a:p>
          <a:p>
            <a:r>
              <a:rPr lang="en-US" dirty="0"/>
              <a:t>Lat 33.382185 N</a:t>
            </a:r>
          </a:p>
          <a:p>
            <a:r>
              <a:rPr lang="en-US" dirty="0"/>
              <a:t>Long 96.4206 W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8ft X 12ft air conditioned fiberglass building</a:t>
            </a:r>
          </a:p>
        </p:txBody>
      </p:sp>
    </p:spTree>
    <p:extLst>
      <p:ext uri="{BB962C8B-B14F-4D97-AF65-F5344CB8AC3E}">
        <p14:creationId xmlns:p14="http://schemas.microsoft.com/office/powerpoint/2010/main" val="1986108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E7E33-9238-4F0C-94AC-9D9DAEEBC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 &amp; W5HN Beacons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1DA6E5-0AE9-42F3-A48C-A02D9F6F06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E58173-2BA3-4C1B-93F5-9B35753C35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6A1107E-97E2-4886-8B92-26E2AB3D8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6583" y="2179439"/>
            <a:ext cx="4525963" cy="339447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3F2E84-CC6E-4746-A965-DA1D66F593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855" y="2179438"/>
            <a:ext cx="4525964" cy="339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32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52046-CBBF-4A2D-925C-525C4D034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 &amp; 2 m W5HN Beacons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9C239E-9C7E-4AE7-84AC-B6E8DE64E0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454" y="2148958"/>
            <a:ext cx="4525963" cy="339447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62F3C-0C7E-47A9-BCE4-2E933E68BB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9442D0-E2A2-4E9E-860B-0E02D117B2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1E8073-A59E-4030-8779-8A3ED47388F0}"/>
              </a:ext>
            </a:extLst>
          </p:cNvPr>
          <p:cNvSpPr txBox="1"/>
          <p:nvPr/>
        </p:nvSpPr>
        <p:spPr>
          <a:xfrm>
            <a:off x="4748783" y="1752600"/>
            <a:ext cx="33944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Hamtronics</a:t>
            </a:r>
            <a:r>
              <a:rPr lang="en-US" dirty="0"/>
              <a:t> FM strips with on/off keying </a:t>
            </a:r>
          </a:p>
          <a:p>
            <a:endParaRPr lang="en-US" dirty="0"/>
          </a:p>
          <a:p>
            <a:r>
              <a:rPr lang="en-US" dirty="0"/>
              <a:t>2m 144.280.2 MHz 1.5 watts</a:t>
            </a:r>
          </a:p>
          <a:p>
            <a:endParaRPr lang="en-US" dirty="0"/>
          </a:p>
          <a:p>
            <a:r>
              <a:rPr lang="en-US" dirty="0"/>
              <a:t>6m 50.072.4 MHz 1 watt</a:t>
            </a:r>
          </a:p>
          <a:p>
            <a:endParaRPr lang="en-US" dirty="0"/>
          </a:p>
          <a:p>
            <a:r>
              <a:rPr lang="en-US" dirty="0"/>
              <a:t>WW2R/G4FRE beacon </a:t>
            </a:r>
            <a:r>
              <a:rPr lang="en-US" dirty="0" err="1"/>
              <a:t>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51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5038D-2588-4684-B6C5-EB9066CDF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450 ft Tower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1465E37-5105-4881-945A-47705BCB6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454" y="2089746"/>
            <a:ext cx="4525963" cy="339447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E9F6DB-C206-4EC9-AD12-69C722165E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ED73D-DB60-4418-832A-A5D736E02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DD021E-2A1C-4F6E-9813-D5AD9B4475FF}"/>
              </a:ext>
            </a:extLst>
          </p:cNvPr>
          <p:cNvSpPr txBox="1"/>
          <p:nvPr/>
        </p:nvSpPr>
        <p:spPr>
          <a:xfrm>
            <a:off x="4911329" y="1703386"/>
            <a:ext cx="392787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6/2 m M2 halos are at 180 ft</a:t>
            </a:r>
          </a:p>
          <a:p>
            <a:endParaRPr lang="en-US" dirty="0"/>
          </a:p>
          <a:p>
            <a:r>
              <a:rPr lang="en-US" dirty="0"/>
              <a:t>My son Bryan N5QGH and I installed these about 20 plus years ago – I have no intention of climbing to this height ever again.</a:t>
            </a:r>
          </a:p>
          <a:p>
            <a:endParaRPr lang="en-US" dirty="0"/>
          </a:p>
          <a:p>
            <a:r>
              <a:rPr lang="en-US" dirty="0"/>
              <a:t>I plan to install a “temporary” new 6 m dipole antenna at about the 60 ft level and feed with about 70 ft of Belden 8214 with a measured 1 dB loss. Exact directional orientation TBD. We have been given the approval to put up the new antenna</a:t>
            </a:r>
          </a:p>
          <a:p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E63804E-9A68-4B56-96AC-E3A1BD6E0B98}"/>
              </a:ext>
            </a:extLst>
          </p:cNvPr>
          <p:cNvCxnSpPr>
            <a:cxnSpLocks/>
          </p:cNvCxnSpPr>
          <p:nvPr/>
        </p:nvCxnSpPr>
        <p:spPr>
          <a:xfrm flipH="1">
            <a:off x="2679192" y="1905000"/>
            <a:ext cx="2195563" cy="805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E8244F6-EFCE-4A4A-8FBA-E69746CDBB92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660905" y="3827045"/>
            <a:ext cx="2250424" cy="221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329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B74AB-9340-45C2-BE81-9AA6F6D92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6m dipole built by </a:t>
            </a:r>
            <a:br>
              <a:rPr lang="en-US" dirty="0"/>
            </a:br>
            <a:r>
              <a:rPr lang="en-US" dirty="0"/>
              <a:t>Bob Gormley WA5YWC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95C40DC-FB8E-4138-8E18-E15A8045E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054" y="2158102"/>
            <a:ext cx="4525963" cy="339447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1BD449-BB28-45B1-B272-A1F9ADD82D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D56D81-B724-4B3B-ABC5-7ADE1B850E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D9E56B-1E2D-4150-8159-8F5961D3B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97985" y="2158102"/>
            <a:ext cx="4525964" cy="339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67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2BCDD-0015-43DC-B08C-BCB508DF4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EC378-5574-4BAD-AF6D-990D0C7E7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 is to install WY6K’s CW/FT8 2m beacon soon. The existing 2m beacon will be back up.</a:t>
            </a:r>
          </a:p>
          <a:p>
            <a:r>
              <a:rPr lang="en-US" dirty="0"/>
              <a:t>Install 6m dipole next week.</a:t>
            </a:r>
          </a:p>
          <a:p>
            <a:r>
              <a:rPr lang="en-US" dirty="0"/>
              <a:t>Consider adding Internet capability to allow for changing power levels, antennas, etc.</a:t>
            </a:r>
          </a:p>
          <a:p>
            <a:r>
              <a:rPr lang="en-US" dirty="0"/>
              <a:t>and……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443955-7F59-47FC-AC3F-8292ED45C7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5AB0BC-41DB-4F40-9716-E5F21BAA16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75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0C1DB-C572-4516-A175-460F878CC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some additional microwave beacons?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8F9B3-98CE-4942-AABD-4D59E2284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408176"/>
            <a:ext cx="8229600" cy="4525963"/>
          </a:xfrm>
        </p:spPr>
        <p:txBody>
          <a:bodyPr/>
          <a:lstStyle/>
          <a:p>
            <a:r>
              <a:rPr lang="en-US" dirty="0"/>
              <a:t>Second 10 GHz beacon, could be DB6NT or a ZL PLL board with built in </a:t>
            </a:r>
            <a:r>
              <a:rPr lang="en-US" dirty="0" err="1"/>
              <a:t>keyer</a:t>
            </a:r>
            <a:r>
              <a:rPr lang="en-US" dirty="0"/>
              <a:t> and add a several hundred milliwatt PA. Install at 60 ft level. Would need an omni beacon antenna such as a slot antenna. GPS locked?</a:t>
            </a:r>
          </a:p>
          <a:p>
            <a:r>
              <a:rPr lang="en-US" dirty="0"/>
              <a:t>47 GHz beacon</a:t>
            </a:r>
          </a:p>
          <a:p>
            <a:r>
              <a:rPr lang="en-US" dirty="0"/>
              <a:t>76 GHz beacon</a:t>
            </a:r>
          </a:p>
          <a:p>
            <a:r>
              <a:rPr lang="en-US" dirty="0"/>
              <a:t>Other bands of interest to club members?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6939DF-C40C-4710-84CB-D4907C8145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56D423-B19F-4CC4-9E2F-23A2D5ECA2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40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3E5F5-181B-420B-9143-FEA25FAC1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www.heywhatsthat.com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28445-B3FD-4E7E-B384-FE430EDD2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following slides show panoramic views at the Desert tower at various elevations</a:t>
            </a:r>
          </a:p>
          <a:p>
            <a:r>
              <a:rPr lang="en-US" dirty="0"/>
              <a:t>Views provided by </a:t>
            </a:r>
            <a:r>
              <a:rPr lang="en-US" dirty="0">
                <a:hlinkClick r:id="rId2"/>
              </a:rPr>
              <a:t>www.heywhatsthat.com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603507-7B1A-4935-9194-58B807C3EF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F3530-A934-409F-A694-625C844FD9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05619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1775</TotalTime>
  <Words>509</Words>
  <Application>Microsoft Office PowerPoint</Application>
  <PresentationFormat>On-screen Show (4:3)</PresentationFormat>
  <Paragraphs>86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Default Design</vt:lpstr>
      <vt:lpstr>Image</vt:lpstr>
      <vt:lpstr>Desert, TX Beacon Update</vt:lpstr>
      <vt:lpstr>Scott plugging holes in shack</vt:lpstr>
      <vt:lpstr>Lighting &amp; W5HN Beacons</vt:lpstr>
      <vt:lpstr>6 &amp; 2 m W5HN Beacons</vt:lpstr>
      <vt:lpstr>450 ft Tower</vt:lpstr>
      <vt:lpstr>6m dipole built by  Bob Gormley WA5YWC</vt:lpstr>
      <vt:lpstr>Future Plans</vt:lpstr>
      <vt:lpstr>How about some additional microwave beacons?</vt:lpstr>
      <vt:lpstr>www.heywhatsthat.com</vt:lpstr>
      <vt:lpstr>Desert tower view 6ft above ground</vt:lpstr>
      <vt:lpstr>Desert Tower View @ 450ft</vt:lpstr>
      <vt:lpstr>Desert Tower View @ 180 ft</vt:lpstr>
      <vt:lpstr>Desert Tower View @ 60 ft</vt:lpstr>
      <vt:lpstr>Desert Tower View @ 15ft</vt:lpstr>
      <vt:lpstr>Summary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Al</dc:creator>
  <cp:lastModifiedBy>al ward</cp:lastModifiedBy>
  <cp:revision>39</cp:revision>
  <dcterms:created xsi:type="dcterms:W3CDTF">2012-10-29T20:57:39Z</dcterms:created>
  <dcterms:modified xsi:type="dcterms:W3CDTF">2021-03-04T22:42:07Z</dcterms:modified>
</cp:coreProperties>
</file>