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sldIdLst>
    <p:sldId id="257" r:id="rId2"/>
    <p:sldId id="388" r:id="rId3"/>
    <p:sldId id="365" r:id="rId4"/>
    <p:sldId id="367" r:id="rId5"/>
    <p:sldId id="366" r:id="rId6"/>
    <p:sldId id="368" r:id="rId7"/>
    <p:sldId id="369" r:id="rId8"/>
    <p:sldId id="370" r:id="rId9"/>
    <p:sldId id="374" r:id="rId10"/>
    <p:sldId id="375" r:id="rId11"/>
    <p:sldId id="372" r:id="rId12"/>
    <p:sldId id="373" r:id="rId13"/>
    <p:sldId id="376" r:id="rId14"/>
    <p:sldId id="386" r:id="rId15"/>
    <p:sldId id="380" r:id="rId16"/>
    <p:sldId id="381" r:id="rId17"/>
    <p:sldId id="384" r:id="rId18"/>
    <p:sldId id="383" r:id="rId19"/>
    <p:sldId id="382" r:id="rId20"/>
    <p:sldId id="377" r:id="rId21"/>
    <p:sldId id="379" r:id="rId22"/>
    <p:sldId id="385" r:id="rId23"/>
    <p:sldId id="378" r:id="rId24"/>
    <p:sldId id="387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60"/>
  </p:normalViewPr>
  <p:slideViewPr>
    <p:cSldViewPr>
      <p:cViewPr varScale="1">
        <p:scale>
          <a:sx n="78" d="100"/>
          <a:sy n="78" d="100"/>
        </p:scale>
        <p:origin x="1546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13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43167-D819-406D-8AA2-F32FE8B2FE9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711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9B372-A794-4299-B1AB-8B75B5F221A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844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97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975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1A651A-ACD4-4C21-B35D-4F84424B6AE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913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47EC0-7B6C-4472-8638-F1C5EB3764F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645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93A32-4D5D-44B6-AFFD-0133DEE639B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819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F756F-7231-425D-BD88-4568450FEEA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645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5AC73-4D9A-4B4C-B6EF-845E1A3534E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453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55DD6-EE85-46C1-82C7-10E373BBD68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330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9943B-FBF6-4070-976A-29B92F0981E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358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B21893-4DAC-48BC-A0B2-857ADBC5916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838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90F95-D86D-4E59-8922-BAE707FF3FE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449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roup 52"/>
          <p:cNvGrpSpPr>
            <a:grpSpLocks/>
          </p:cNvGrpSpPr>
          <p:nvPr userDrawn="1"/>
        </p:nvGrpSpPr>
        <p:grpSpPr bwMode="auto">
          <a:xfrm>
            <a:off x="-76200" y="0"/>
            <a:ext cx="9264650" cy="6858000"/>
            <a:chOff x="-48" y="0"/>
            <a:chExt cx="5836" cy="4320"/>
          </a:xfrm>
        </p:grpSpPr>
        <p:sp>
          <p:nvSpPr>
            <p:cNvPr id="1056" name="AutoShape 32"/>
            <p:cNvSpPr>
              <a:spLocks noChangeArrowheads="1"/>
            </p:cNvSpPr>
            <p:nvPr userDrawn="1"/>
          </p:nvSpPr>
          <p:spPr bwMode="auto">
            <a:xfrm rot="10800000" flipH="1">
              <a:off x="240" y="0"/>
              <a:ext cx="1392" cy="384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graphicFrame>
          <p:nvGraphicFramePr>
            <p:cNvPr id="1026" name="Object 31"/>
            <p:cNvGraphicFramePr>
              <a:graphicFrameLocks noChangeAspect="1"/>
            </p:cNvGraphicFramePr>
            <p:nvPr userDrawn="1"/>
          </p:nvGraphicFramePr>
          <p:xfrm>
            <a:off x="-31" y="1"/>
            <a:ext cx="5791" cy="43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02" name="Image" r:id="rId14" imgW="9142857" imgH="6857143" progId="Photoshop.Image.7">
                    <p:embed/>
                  </p:oleObj>
                </mc:Choice>
                <mc:Fallback>
                  <p:oleObj name="Image" r:id="rId14" imgW="9142857" imgH="6857143" progId="Photoshop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31" y="1"/>
                          <a:ext cx="5791" cy="43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8" name="Text Box 24"/>
            <p:cNvSpPr txBox="1">
              <a:spLocks noChangeArrowheads="1"/>
            </p:cNvSpPr>
            <p:nvPr userDrawn="1"/>
          </p:nvSpPr>
          <p:spPr bwMode="auto">
            <a:xfrm>
              <a:off x="-48" y="238"/>
              <a:ext cx="328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b="1">
                  <a:solidFill>
                    <a:srgbClr val="FFFFFF"/>
                  </a:solidFill>
                </a:rPr>
                <a:t>W5HN</a:t>
              </a:r>
            </a:p>
          </p:txBody>
        </p:sp>
        <p:grpSp>
          <p:nvGrpSpPr>
            <p:cNvPr id="1036" name="Group 49"/>
            <p:cNvGrpSpPr>
              <a:grpSpLocks/>
            </p:cNvGrpSpPr>
            <p:nvPr userDrawn="1"/>
          </p:nvGrpSpPr>
          <p:grpSpPr bwMode="auto">
            <a:xfrm>
              <a:off x="4974" y="153"/>
              <a:ext cx="814" cy="698"/>
              <a:chOff x="4974" y="153"/>
              <a:chExt cx="814" cy="698"/>
            </a:xfrm>
          </p:grpSpPr>
          <p:sp>
            <p:nvSpPr>
              <p:cNvPr id="1062" name="Text Box 38"/>
              <p:cNvSpPr txBox="1">
                <a:spLocks noChangeArrowheads="1"/>
              </p:cNvSpPr>
              <p:nvPr userDrawn="1"/>
            </p:nvSpPr>
            <p:spPr bwMode="auto">
              <a:xfrm>
                <a:off x="5328" y="153"/>
                <a:ext cx="29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00">
                    <a:solidFill>
                      <a:srgbClr val="000000"/>
                    </a:solidFill>
                  </a:rPr>
                  <a:t>North</a:t>
                </a:r>
              </a:p>
            </p:txBody>
          </p:sp>
          <p:sp>
            <p:nvSpPr>
              <p:cNvPr id="1063" name="Text Box 39"/>
              <p:cNvSpPr txBox="1">
                <a:spLocks noChangeArrowheads="1"/>
              </p:cNvSpPr>
              <p:nvPr userDrawn="1"/>
            </p:nvSpPr>
            <p:spPr bwMode="auto">
              <a:xfrm>
                <a:off x="5328" y="278"/>
                <a:ext cx="31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00">
                    <a:solidFill>
                      <a:srgbClr val="000000"/>
                    </a:solidFill>
                  </a:rPr>
                  <a:t>Texas</a:t>
                </a:r>
              </a:p>
            </p:txBody>
          </p:sp>
          <p:sp>
            <p:nvSpPr>
              <p:cNvPr id="1064" name="Text Box 40"/>
              <p:cNvSpPr txBox="1">
                <a:spLocks noChangeArrowheads="1"/>
              </p:cNvSpPr>
              <p:nvPr userDrawn="1"/>
            </p:nvSpPr>
            <p:spPr bwMode="auto">
              <a:xfrm>
                <a:off x="5328" y="585"/>
                <a:ext cx="460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00">
                    <a:solidFill>
                      <a:srgbClr val="000000"/>
                    </a:solidFill>
                  </a:rPr>
                  <a:t>Microwave</a:t>
                </a:r>
              </a:p>
            </p:txBody>
          </p:sp>
          <p:sp>
            <p:nvSpPr>
              <p:cNvPr id="1065" name="Text Box 41"/>
              <p:cNvSpPr txBox="1">
                <a:spLocks noChangeArrowheads="1"/>
              </p:cNvSpPr>
              <p:nvPr userDrawn="1"/>
            </p:nvSpPr>
            <p:spPr bwMode="auto">
              <a:xfrm>
                <a:off x="5328" y="707"/>
                <a:ext cx="35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00">
                    <a:solidFill>
                      <a:srgbClr val="000000"/>
                    </a:solidFill>
                  </a:rPr>
                  <a:t>Society</a:t>
                </a:r>
              </a:p>
            </p:txBody>
          </p:sp>
          <p:sp>
            <p:nvSpPr>
              <p:cNvPr id="1066" name="Text Box 42"/>
              <p:cNvSpPr txBox="1">
                <a:spLocks noChangeArrowheads="1"/>
              </p:cNvSpPr>
              <p:nvPr userDrawn="1"/>
            </p:nvSpPr>
            <p:spPr bwMode="auto">
              <a:xfrm>
                <a:off x="5328" y="405"/>
                <a:ext cx="38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>
                    <a:solidFill>
                      <a:srgbClr val="FF0000"/>
                    </a:solidFill>
                  </a:rPr>
                  <a:t>NTMS</a:t>
                </a:r>
              </a:p>
            </p:txBody>
          </p:sp>
          <p:graphicFrame>
            <p:nvGraphicFramePr>
              <p:cNvPr id="1027" name="Object 48"/>
              <p:cNvGraphicFramePr>
                <a:graphicFrameLocks noChangeAspect="1"/>
              </p:cNvGraphicFramePr>
              <p:nvPr userDrawn="1"/>
            </p:nvGraphicFramePr>
            <p:xfrm>
              <a:off x="4974" y="174"/>
              <a:ext cx="402" cy="6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03" name="Image" r:id="rId16" imgW="812412" imgH="1358730" progId="Photoshop.Image.7">
                      <p:embed/>
                    </p:oleObj>
                  </mc:Choice>
                  <mc:Fallback>
                    <p:oleObj name="Image" r:id="rId16" imgW="812412" imgH="1358730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74" y="174"/>
                            <a:ext cx="402" cy="6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228600"/>
            <a:ext cx="647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38175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 i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9B94B0-2C58-4497-B2B5-0AFE557ED067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54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66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6699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6699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6699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6699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6699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6699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6699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6699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205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C70BF9D-FBDB-41FB-8F81-20C062DB7204}" type="slidenum">
              <a:rPr lang="en-US" smtClean="0">
                <a:solidFill>
                  <a:srgbClr val="FFFFFF"/>
                </a:solidFill>
              </a:rPr>
              <a:pPr eaLnBrk="1" hangingPunct="1"/>
              <a:t>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05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848600" cy="1470025"/>
          </a:xfrm>
        </p:spPr>
        <p:txBody>
          <a:bodyPr/>
          <a:lstStyle/>
          <a:p>
            <a:pPr eaLnBrk="1" hangingPunct="1"/>
            <a:r>
              <a:rPr lang="en-US" dirty="0"/>
              <a:t>122 GHz DB6NT Mixer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W5LUA</a:t>
            </a:r>
          </a:p>
          <a:p>
            <a:pPr eaLnBrk="1" hangingPunct="1"/>
            <a:r>
              <a:rPr lang="en-US" dirty="0"/>
              <a:t>May 2, 2020</a:t>
            </a:r>
          </a:p>
        </p:txBody>
      </p:sp>
    </p:spTree>
    <p:extLst>
      <p:ext uri="{BB962C8B-B14F-4D97-AF65-F5344CB8AC3E}">
        <p14:creationId xmlns:p14="http://schemas.microsoft.com/office/powerpoint/2010/main" val="2517476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FB115-07B5-4230-9891-C4705AAFA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7162800" cy="1143000"/>
          </a:xfrm>
        </p:spPr>
        <p:txBody>
          <a:bodyPr/>
          <a:lstStyle/>
          <a:p>
            <a:r>
              <a:rPr lang="en-US" dirty="0"/>
              <a:t>MG Chemicals 9400 Electrically Conductive Adhesive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EAC01-B339-4313-9E68-E03E662D2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One-part Epoxy</a:t>
            </a:r>
          </a:p>
          <a:p>
            <a:r>
              <a:rPr lang="en-US" dirty="0"/>
              <a:t>Recommended for semiconductor attachment.</a:t>
            </a:r>
          </a:p>
          <a:p>
            <a:r>
              <a:rPr lang="en-US" dirty="0"/>
              <a:t>Unlimited working life</a:t>
            </a:r>
          </a:p>
          <a:p>
            <a:r>
              <a:rPr lang="en-US" dirty="0"/>
              <a:t>Store in freezer</a:t>
            </a:r>
          </a:p>
          <a:p>
            <a:r>
              <a:rPr lang="en-US" dirty="0"/>
              <a:t>Heat Cure 70C (158F) for 2 hours.</a:t>
            </a:r>
          </a:p>
          <a:p>
            <a:r>
              <a:rPr lang="en-US" dirty="0"/>
              <a:t>Now for the fun……not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88DE76-E4DC-4B40-A944-3D187EAF2B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BAD80C-0159-4ABF-8A55-4512677920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089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D79C2-ECB0-415C-BEA2-40C06ACF7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Installing the Diode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FF56FD9-52F9-4CBC-B247-105FA50E4F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331990"/>
            <a:ext cx="4525963" cy="339447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89FE4-0575-4E45-8E5C-2B9B613F73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9948F6-F270-4654-A70C-EA67042C02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1F038B-D36A-4F97-BBC5-6A2A5368BDF0}"/>
              </a:ext>
            </a:extLst>
          </p:cNvPr>
          <p:cNvSpPr txBox="1"/>
          <p:nvPr/>
        </p:nvSpPr>
        <p:spPr>
          <a:xfrm>
            <a:off x="5105399" y="1600200"/>
            <a:ext cx="388619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decided NOT to epoxy the </a:t>
            </a:r>
            <a:r>
              <a:rPr lang="en-US" dirty="0" err="1"/>
              <a:t>pcb</a:t>
            </a:r>
            <a:r>
              <a:rPr lang="en-US" dirty="0"/>
              <a:t> in place.</a:t>
            </a:r>
          </a:p>
          <a:p>
            <a:r>
              <a:rPr lang="en-US" dirty="0"/>
              <a:t>I will rely on the LO and RF back shorts to keep the </a:t>
            </a:r>
            <a:r>
              <a:rPr lang="en-US" dirty="0" err="1"/>
              <a:t>pcb</a:t>
            </a:r>
            <a:r>
              <a:rPr lang="en-US" dirty="0"/>
              <a:t> in intimate contact with the housing.</a:t>
            </a:r>
          </a:p>
          <a:p>
            <a:r>
              <a:rPr lang="en-US" dirty="0"/>
              <a:t>I built a bracket to keep </a:t>
            </a:r>
            <a:r>
              <a:rPr lang="en-US" dirty="0" err="1"/>
              <a:t>pcb</a:t>
            </a:r>
            <a:r>
              <a:rPr lang="en-US" dirty="0"/>
              <a:t> in close contact with the housing when the RF back short is removed.</a:t>
            </a:r>
          </a:p>
          <a:p>
            <a:r>
              <a:rPr lang="en-US" dirty="0"/>
              <a:t>I had tremendous difficulty in keeping the epoxy away from the LPF.</a:t>
            </a:r>
          </a:p>
          <a:p>
            <a:r>
              <a:rPr lang="en-US" dirty="0"/>
              <a:t>I decided to use regular clear tape to mask off area where I did not want to have epoxy, then remove tape and put diode in place.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748A40-D89A-4ECC-995E-ACDE454372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3" t="44918" r="24051" b="34301"/>
          <a:stretch/>
        </p:blipFill>
        <p:spPr>
          <a:xfrm>
            <a:off x="1066800" y="5176123"/>
            <a:ext cx="2133600" cy="840263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468BD0D-DF61-4F84-A98E-8927D2F9DFA8}"/>
              </a:ext>
            </a:extLst>
          </p:cNvPr>
          <p:cNvCxnSpPr/>
          <p:nvPr/>
        </p:nvCxnSpPr>
        <p:spPr>
          <a:xfrm>
            <a:off x="2895600" y="3581400"/>
            <a:ext cx="0" cy="19446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459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D79C2-ECB0-415C-BEA2-40C06ACF7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Diode Pair Installed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89FE4-0575-4E45-8E5C-2B9B613F73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9948F6-F270-4654-A70C-EA67042C02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5487C4-A726-4102-A9D2-802E14CD85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981200"/>
            <a:ext cx="4673600" cy="35052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1711D4E-38F2-4F5D-8E96-5DAD74024AA5}"/>
              </a:ext>
            </a:extLst>
          </p:cNvPr>
          <p:cNvCxnSpPr>
            <a:cxnSpLocks/>
          </p:cNvCxnSpPr>
          <p:nvPr/>
        </p:nvCxnSpPr>
        <p:spPr>
          <a:xfrm flipH="1">
            <a:off x="4419601" y="2819400"/>
            <a:ext cx="1600199" cy="135255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DD033EA-A72F-4E9D-BF6D-CC8A9083F989}"/>
              </a:ext>
            </a:extLst>
          </p:cNvPr>
          <p:cNvSpPr txBox="1"/>
          <p:nvPr/>
        </p:nvSpPr>
        <p:spPr>
          <a:xfrm>
            <a:off x="6172200" y="2819400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Diode installed</a:t>
            </a:r>
          </a:p>
          <a:p>
            <a:endParaRPr lang="en-US" dirty="0"/>
          </a:p>
          <a:p>
            <a:r>
              <a:rPr lang="en-US" dirty="0"/>
              <a:t>Only ruined or lost 5 diodes!</a:t>
            </a:r>
          </a:p>
        </p:txBody>
      </p:sp>
    </p:spTree>
    <p:extLst>
      <p:ext uri="{BB962C8B-B14F-4D97-AF65-F5344CB8AC3E}">
        <p14:creationId xmlns:p14="http://schemas.microsoft.com/office/powerpoint/2010/main" val="1046590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A1408-E08C-4CE0-8A1C-61E20F1BD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7162800" cy="1143000"/>
          </a:xfrm>
        </p:spPr>
        <p:txBody>
          <a:bodyPr/>
          <a:lstStyle/>
          <a:p>
            <a:r>
              <a:rPr lang="en-US" dirty="0"/>
              <a:t>Toaster Oven for Curing Epoxy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F7AB74A-EDBA-40B2-9BEE-B4299A628F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06"/>
          <a:stretch/>
        </p:blipFill>
        <p:spPr>
          <a:xfrm>
            <a:off x="1432981" y="2343158"/>
            <a:ext cx="6034617" cy="28194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82FDE5-7F80-4446-9BB2-480E813A48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0B78A3-2EF1-4367-874D-C11B9429CD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08E886-E4D2-4A05-BC35-0FBF9B175EDD}"/>
              </a:ext>
            </a:extLst>
          </p:cNvPr>
          <p:cNvSpPr txBox="1"/>
          <p:nvPr/>
        </p:nvSpPr>
        <p:spPr>
          <a:xfrm>
            <a:off x="2821158" y="1676400"/>
            <a:ext cx="3258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July 7, 1973 Wedding Present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D52B05-454F-4C3D-BBB1-3FE5E6EEDAA8}"/>
              </a:ext>
            </a:extLst>
          </p:cNvPr>
          <p:cNvSpPr/>
          <p:nvPr/>
        </p:nvSpPr>
        <p:spPr>
          <a:xfrm>
            <a:off x="2722776" y="5480263"/>
            <a:ext cx="3698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Heat Cure 70C (158F) for 2 hours.</a:t>
            </a:r>
          </a:p>
        </p:txBody>
      </p:sp>
    </p:spTree>
    <p:extLst>
      <p:ext uri="{BB962C8B-B14F-4D97-AF65-F5344CB8AC3E}">
        <p14:creationId xmlns:p14="http://schemas.microsoft.com/office/powerpoint/2010/main" val="2431323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927C1-A1AC-4183-8580-B5B5060FC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the Mixer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69AFC-0DB1-4D0A-B2E7-69C0E5568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19200"/>
            <a:ext cx="8229600" cy="4525963"/>
          </a:xfrm>
        </p:spPr>
        <p:txBody>
          <a:bodyPr/>
          <a:lstStyle/>
          <a:p>
            <a:r>
              <a:rPr lang="en-US" dirty="0"/>
              <a:t>I have no test equipment for 122 GHz, so in the true ham spirit, I must improvise.</a:t>
            </a:r>
          </a:p>
          <a:p>
            <a:r>
              <a:rPr lang="en-US" dirty="0"/>
              <a:t>Most importantly, I need a signal source at 122 GHz. </a:t>
            </a:r>
          </a:p>
          <a:p>
            <a:r>
              <a:rPr lang="en-US" dirty="0"/>
              <a:t>Need to accurately measure receive dBs so I can tune for the last </a:t>
            </a:r>
            <a:r>
              <a:rPr lang="en-US" dirty="0" err="1"/>
              <a:t>dB.</a:t>
            </a:r>
            <a:r>
              <a:rPr lang="en-US" dirty="0"/>
              <a:t>. I use NaP3 Power SDR software with my K3 &amp; DEMI 2m XVTR. </a:t>
            </a:r>
          </a:p>
          <a:p>
            <a:r>
              <a:rPr lang="en-US" dirty="0"/>
              <a:t>Now back to making a signal at 122 GHz..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C52A68-3AC7-4640-82B5-0C21CBA19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C7E75E-2D23-4BC0-A03E-EA50D3A98C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277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AE7A2-D4D6-4B2D-AC22-73E19C2B3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8125"/>
            <a:ext cx="7620000" cy="1143000"/>
          </a:xfrm>
        </p:spPr>
        <p:txBody>
          <a:bodyPr/>
          <a:lstStyle/>
          <a:p>
            <a:r>
              <a:rPr lang="en-US" dirty="0"/>
              <a:t>Potential Weak Signal Sources</a:t>
            </a:r>
            <a:br>
              <a:rPr lang="en-US" dirty="0"/>
            </a:br>
            <a:r>
              <a:rPr lang="en-US" dirty="0"/>
              <a:t> for 122 GHz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5899C7A-05E2-407C-88D9-7F3B6EED66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0" t="26568" r="6328" b="7310"/>
          <a:stretch/>
        </p:blipFill>
        <p:spPr>
          <a:xfrm>
            <a:off x="199103" y="1518468"/>
            <a:ext cx="7095067" cy="399097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6F5883-892F-4422-93F9-45161B1859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BA8B9A-0B48-4794-81D8-6567F685A2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DB5641-3F9C-46F4-975A-2238AA1ABB41}"/>
              </a:ext>
            </a:extLst>
          </p:cNvPr>
          <p:cNvSpPr txBox="1"/>
          <p:nvPr/>
        </p:nvSpPr>
        <p:spPr>
          <a:xfrm>
            <a:off x="131232" y="5570895"/>
            <a:ext cx="3547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 Microwave Amplifier/Multiplier heard on 47/76 GHz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68D040-C517-48FA-A35E-8D7D3311D4EC}"/>
              </a:ext>
            </a:extLst>
          </p:cNvPr>
          <p:cNvSpPr txBox="1"/>
          <p:nvPr/>
        </p:nvSpPr>
        <p:spPr>
          <a:xfrm>
            <a:off x="3810000" y="5509443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60 GHz WR-15</a:t>
            </a:r>
          </a:p>
          <a:p>
            <a:r>
              <a:rPr lang="en-US" dirty="0"/>
              <a:t>Amplifier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EDCF9B-066F-48DF-826E-9D9A40582334}"/>
              </a:ext>
            </a:extLst>
          </p:cNvPr>
          <p:cNvSpPr txBox="1"/>
          <p:nvPr/>
        </p:nvSpPr>
        <p:spPr>
          <a:xfrm>
            <a:off x="2596321" y="2743200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 GHz X4 Multiplier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80E8C4-9AEE-41ED-8FCE-027EFFAD0FE0}"/>
              </a:ext>
            </a:extLst>
          </p:cNvPr>
          <p:cNvSpPr txBox="1"/>
          <p:nvPr/>
        </p:nvSpPr>
        <p:spPr>
          <a:xfrm>
            <a:off x="7296595" y="1498803"/>
            <a:ext cx="162417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Wiltron</a:t>
            </a:r>
            <a:r>
              <a:rPr lang="en-US" dirty="0"/>
              <a:t> 13 to 20 GHz Amplifier &amp; </a:t>
            </a:r>
            <a:r>
              <a:rPr lang="en-US" dirty="0" err="1"/>
              <a:t>Spacek</a:t>
            </a:r>
            <a:r>
              <a:rPr lang="en-US" dirty="0"/>
              <a:t> X3 (U-3X) with WR-22 output. Converted WR-22 to WR-15 &amp; WR-15 Horn supplied by K9JHK, Thanks Karl!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5441FF-7FA6-4766-85C7-CA9DB289DFBF}"/>
              </a:ext>
            </a:extLst>
          </p:cNvPr>
          <p:cNvSpPr txBox="1"/>
          <p:nvPr/>
        </p:nvSpPr>
        <p:spPr>
          <a:xfrm>
            <a:off x="457200" y="3276600"/>
            <a:ext cx="4852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CMA 382400 39 GHz X3 </a:t>
            </a:r>
            <a:r>
              <a:rPr lang="en-US" dirty="0" err="1"/>
              <a:t>mult</a:t>
            </a:r>
            <a:r>
              <a:rPr lang="en-US" dirty="0"/>
              <a:t> &amp; 76 GHz SHM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961F460-D643-4134-8076-96006C4D15F6}"/>
              </a:ext>
            </a:extLst>
          </p:cNvPr>
          <p:cNvCxnSpPr/>
          <p:nvPr/>
        </p:nvCxnSpPr>
        <p:spPr>
          <a:xfrm flipV="1">
            <a:off x="609600" y="2927866"/>
            <a:ext cx="0" cy="3487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6890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904BC-F2FA-4E51-82DB-0BB0E3CC2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316" y="-4105"/>
            <a:ext cx="6477000" cy="1143000"/>
          </a:xfrm>
        </p:spPr>
        <p:txBody>
          <a:bodyPr/>
          <a:lstStyle/>
          <a:p>
            <a:r>
              <a:rPr lang="en-US" dirty="0"/>
              <a:t>122 GHz LO &amp; IF Sections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B81A656-3F98-43F5-9450-31499F1306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8"/>
          <a:stretch/>
        </p:blipFill>
        <p:spPr>
          <a:xfrm>
            <a:off x="816077" y="1447800"/>
            <a:ext cx="6858000" cy="461640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FBBF20-56EB-4A1C-9B27-61C36845A2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E7B3FC-8105-4AE5-AAD9-1AD722D692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283ABC-F1EC-459B-9E55-DAE2FDA2E011}"/>
              </a:ext>
            </a:extLst>
          </p:cNvPr>
          <p:cNvSpPr txBox="1"/>
          <p:nvPr/>
        </p:nvSpPr>
        <p:spPr>
          <a:xfrm>
            <a:off x="7777316" y="4114800"/>
            <a:ext cx="1214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ZL2BKC 14 GHz PLL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3B7670-7925-4F2D-9B75-D9C85783986E}"/>
              </a:ext>
            </a:extLst>
          </p:cNvPr>
          <p:cNvSpPr txBox="1"/>
          <p:nvPr/>
        </p:nvSpPr>
        <p:spPr>
          <a:xfrm>
            <a:off x="7796366" y="1841456"/>
            <a:ext cx="13476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Avago AMMP-6120 8-24 GHz X2 Multiplier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C0D1731-CE07-42E0-8394-D6CBFA6DB9FE}"/>
              </a:ext>
            </a:extLst>
          </p:cNvPr>
          <p:cNvCxnSpPr/>
          <p:nvPr/>
        </p:nvCxnSpPr>
        <p:spPr>
          <a:xfrm flipH="1">
            <a:off x="4876800" y="2057400"/>
            <a:ext cx="2919566" cy="134434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F114901-9BE9-48F6-9371-0EC7E38D598B}"/>
              </a:ext>
            </a:extLst>
          </p:cNvPr>
          <p:cNvSpPr txBox="1"/>
          <p:nvPr/>
        </p:nvSpPr>
        <p:spPr>
          <a:xfrm>
            <a:off x="1462277" y="1045440"/>
            <a:ext cx="6361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DEMI TC IF Interface with PGA-103 LNA (less than 1 dB NF)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03BAC08-EDFE-40AB-875A-909E29CE237C}"/>
              </a:ext>
            </a:extLst>
          </p:cNvPr>
          <p:cNvCxnSpPr>
            <a:cxnSpLocks/>
          </p:cNvCxnSpPr>
          <p:nvPr/>
        </p:nvCxnSpPr>
        <p:spPr>
          <a:xfrm>
            <a:off x="2590800" y="1371600"/>
            <a:ext cx="938366" cy="849868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DCA4DD1-D3E8-4236-80FF-373D9CFA3152}"/>
              </a:ext>
            </a:extLst>
          </p:cNvPr>
          <p:cNvSpPr txBox="1"/>
          <p:nvPr/>
        </p:nvSpPr>
        <p:spPr>
          <a:xfrm>
            <a:off x="363793" y="1955912"/>
            <a:ext cx="259079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Millitech</a:t>
            </a:r>
            <a:r>
              <a:rPr lang="en-US" dirty="0"/>
              <a:t>  X4 Multiplier Pout =10 dBm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5BE0963-D62D-4941-B88E-4780330D8089}"/>
              </a:ext>
            </a:extLst>
          </p:cNvPr>
          <p:cNvCxnSpPr>
            <a:cxnSpLocks/>
          </p:cNvCxnSpPr>
          <p:nvPr/>
        </p:nvCxnSpPr>
        <p:spPr>
          <a:xfrm>
            <a:off x="1981200" y="2464317"/>
            <a:ext cx="408037" cy="489729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EB4C81F-CA77-4528-8B1C-2FB9A2CEF03F}"/>
              </a:ext>
            </a:extLst>
          </p:cNvPr>
          <p:cNvSpPr txBox="1"/>
          <p:nvPr/>
        </p:nvSpPr>
        <p:spPr>
          <a:xfrm>
            <a:off x="7777316" y="4986347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7632 MHz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24A74D-D534-4904-BA52-C3AFBA21456B}"/>
              </a:ext>
            </a:extLst>
          </p:cNvPr>
          <p:cNvSpPr txBox="1"/>
          <p:nvPr/>
        </p:nvSpPr>
        <p:spPr>
          <a:xfrm>
            <a:off x="363793" y="2601330"/>
            <a:ext cx="14285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61056  MHz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22795B-946F-4181-8E78-BF13E8592275}"/>
              </a:ext>
            </a:extLst>
          </p:cNvPr>
          <p:cNvSpPr txBox="1"/>
          <p:nvPr/>
        </p:nvSpPr>
        <p:spPr>
          <a:xfrm>
            <a:off x="7744217" y="3244334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15264 MHz</a:t>
            </a:r>
          </a:p>
        </p:txBody>
      </p:sp>
    </p:spTree>
    <p:extLst>
      <p:ext uri="{BB962C8B-B14F-4D97-AF65-F5344CB8AC3E}">
        <p14:creationId xmlns:p14="http://schemas.microsoft.com/office/powerpoint/2010/main" val="1687439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A515-22D7-4A31-8C34-BBFCFDA6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7239000" cy="1143000"/>
          </a:xfrm>
        </p:spPr>
        <p:txBody>
          <a:bodyPr/>
          <a:lstStyle/>
          <a:p>
            <a:r>
              <a:rPr lang="en-US" dirty="0"/>
              <a:t>Front Panel of 122-134-241 GHz</a:t>
            </a:r>
            <a:br>
              <a:rPr lang="en-US" dirty="0"/>
            </a:br>
            <a:r>
              <a:rPr lang="en-US" dirty="0"/>
              <a:t>Transverter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A97ACE1-BCBD-40F1-A83F-A004437470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83479B-ACA8-40E1-940B-1248818B94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341C66-FA5C-404E-B646-25730376AB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633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5BE1-9C7E-4336-BE29-94DD5AC1D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Bench for tuning up mixer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4980EE2-474D-4CE6-913A-522010800C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2BC61-81FF-497F-BCDC-B2E7DFD3D2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C53033-92B3-45D6-8C30-AE1ED091CB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343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FFB62-BA45-4F2B-8B43-86CFE8763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122,256.1 MHz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326D82-DC28-4A16-99F4-01BA61D32A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36836F-1C13-4289-A54C-1EF36D4703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CD9CF3-D79A-49E3-AAB1-4D7193B8A778}"/>
              </a:ext>
            </a:extLst>
          </p:cNvPr>
          <p:cNvSpPr txBox="1"/>
          <p:nvPr/>
        </p:nvSpPr>
        <p:spPr>
          <a:xfrm>
            <a:off x="269580" y="5806751"/>
            <a:ext cx="8404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 phase noise is due to multiplying the HP8340A 15282.0125 MHz signal X8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61F171-C04A-4B90-B13B-A73AB66B1E70}"/>
              </a:ext>
            </a:extLst>
          </p:cNvPr>
          <p:cNvSpPr txBox="1"/>
          <p:nvPr/>
        </p:nvSpPr>
        <p:spPr>
          <a:xfrm>
            <a:off x="269580" y="5477691"/>
            <a:ext cx="4612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Near-in spurs are -25dBc, still sounds T8+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4D339E11-73F1-4BCC-8775-FCD52D4CAC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4" t="55560" r="12119" b="4034"/>
          <a:stretch/>
        </p:blipFill>
        <p:spPr>
          <a:xfrm>
            <a:off x="195683" y="1062024"/>
            <a:ext cx="7576717" cy="4435151"/>
          </a:xfrm>
        </p:spPr>
      </p:pic>
    </p:spTree>
    <p:extLst>
      <p:ext uri="{BB962C8B-B14F-4D97-AF65-F5344CB8AC3E}">
        <p14:creationId xmlns:p14="http://schemas.microsoft.com/office/powerpoint/2010/main" val="934254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E55CB-5AC2-4195-A513-4D944A88A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Various DB6NT PCBs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D00F614-75B9-4E1F-987D-D1AF1C83BA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6" t="28621" r="12119" b="7401"/>
          <a:stretch/>
        </p:blipFill>
        <p:spPr>
          <a:xfrm>
            <a:off x="973394" y="1356852"/>
            <a:ext cx="6858000" cy="45720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CB7C6C-0603-4CD3-ACA2-B1E6B4430E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FFA131-6F96-486F-816B-F9E8BAAC98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84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59667-D4F4-4E3D-ACFA-0BBBB4759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Completed 122 GHz System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BF92481-C0D3-4D8D-8F3E-284993E8A7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4673D8-24D6-4A79-9169-38DB228C46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FD8502-CC96-4149-9164-BF8476A471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465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96B49-D6F4-4154-8F1A-B8282DB15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12” Cassegrain Fed Dish</a:t>
            </a:r>
            <a:br>
              <a:rPr lang="en-US" dirty="0"/>
            </a:br>
            <a:r>
              <a:rPr lang="en-US" dirty="0"/>
              <a:t> on 122 GHz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FBCACA-A141-45D7-8698-02A3C84BCA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B0209D-0465-4372-8B9C-D8EAD8B563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21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59BBD1A-2E19-4B72-84C8-0C3B6BE6D9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066" t="15152" r="29165" b="5717"/>
          <a:stretch/>
        </p:blipFill>
        <p:spPr>
          <a:xfrm>
            <a:off x="152400" y="1401097"/>
            <a:ext cx="6096000" cy="46969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ACEA9E-BAFB-4DB6-B4A8-788365955825}"/>
              </a:ext>
            </a:extLst>
          </p:cNvPr>
          <p:cNvSpPr txBox="1"/>
          <p:nvPr/>
        </p:nvSpPr>
        <p:spPr>
          <a:xfrm>
            <a:off x="6477000" y="2133600"/>
            <a:ext cx="2362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Mark N0IO used the W1GHZ Cassegrain Calculator to find the optimum feed and sub reflector for my 39 GHz dish. Mark machined both pieces. A big thank you Mark! </a:t>
            </a:r>
          </a:p>
        </p:txBody>
      </p:sp>
    </p:spTree>
    <p:extLst>
      <p:ext uri="{BB962C8B-B14F-4D97-AF65-F5344CB8AC3E}">
        <p14:creationId xmlns:p14="http://schemas.microsoft.com/office/powerpoint/2010/main" val="3307720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6EBE2-E47F-4939-92F0-2FA7C2F91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086600" cy="1143000"/>
          </a:xfrm>
        </p:spPr>
        <p:txBody>
          <a:bodyPr/>
          <a:lstStyle/>
          <a:p>
            <a:r>
              <a:rPr lang="en-US" dirty="0"/>
              <a:t>Closeup of mixer &amp; transition to circular waveguide to dish feed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D7681A5-A7B1-45FE-8F50-84FA57720B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969D2-E844-4C76-A584-CBCA1B7AB3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3F19AE-0FD0-44A5-AACB-B02F008446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757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EFFFA-0B38-4C52-B40F-54D1D8B7A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W2IMU Feed &amp; Cassegrain Reflector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54B419F-3317-4C11-B93B-BF5690CDFE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1FB4AF-30B5-480B-82C4-BB0E4216B8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461D88-64B6-4B56-878D-A96D078D57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468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DA973-A875-4A59-B0B4-E51BBD2DC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8D28A-3C77-4CEB-B00B-3F23323F9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Hope to work you on 122256.1 MHz</a:t>
            </a:r>
          </a:p>
          <a:p>
            <a:r>
              <a:rPr lang="en-US" dirty="0"/>
              <a:t>Any questions?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568CDA-0BE9-4801-8BD4-46DB0F1DF8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DEC584-1D29-4F0B-9AFC-03C5C0CD2D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293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02845-C260-48DC-A26B-15A802438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086600" cy="1143000"/>
          </a:xfrm>
        </p:spPr>
        <p:txBody>
          <a:bodyPr/>
          <a:lstStyle/>
          <a:p>
            <a:r>
              <a:rPr lang="en-US" dirty="0"/>
              <a:t>Drilling Housing for WR-12 and WR-06 Waveguide Flanges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62C13E2-862A-4E84-B52F-07F24D571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5" b="20870"/>
          <a:stretch/>
        </p:blipFill>
        <p:spPr>
          <a:xfrm>
            <a:off x="1554691" y="2971801"/>
            <a:ext cx="6034617" cy="22098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72992D-122C-47B1-9BC8-4354DDA5A8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D82A66-DF66-41C4-83EC-E5FE151914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790A23-DED3-4AB9-B40C-9DF5B4CA4732}"/>
              </a:ext>
            </a:extLst>
          </p:cNvPr>
          <p:cNvSpPr txBox="1"/>
          <p:nvPr/>
        </p:nvSpPr>
        <p:spPr>
          <a:xfrm>
            <a:off x="1447800" y="1725395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had several pre-machined housings (left) that I decided to modify (right) for use with the 120 GHz DB6NT mixer boards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6E7ED5-4B14-422B-A472-4B2E987C7892}"/>
              </a:ext>
            </a:extLst>
          </p:cNvPr>
          <p:cNvSpPr txBox="1"/>
          <p:nvPr/>
        </p:nvSpPr>
        <p:spPr>
          <a:xfrm>
            <a:off x="4038600" y="2387083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61 GHz LO input waveguide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25018F3-E7AF-4CB6-9FDE-7C9886F0B6A9}"/>
              </a:ext>
            </a:extLst>
          </p:cNvPr>
          <p:cNvCxnSpPr>
            <a:cxnSpLocks/>
          </p:cNvCxnSpPr>
          <p:nvPr/>
        </p:nvCxnSpPr>
        <p:spPr>
          <a:xfrm>
            <a:off x="5284864" y="2771772"/>
            <a:ext cx="288771" cy="98533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9EE43E4-6E8F-47B3-A11D-34DDB849AAF2}"/>
              </a:ext>
            </a:extLst>
          </p:cNvPr>
          <p:cNvSpPr txBox="1"/>
          <p:nvPr/>
        </p:nvSpPr>
        <p:spPr>
          <a:xfrm>
            <a:off x="5626162" y="5446220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122 GHz RF port</a:t>
            </a:r>
          </a:p>
          <a:p>
            <a:r>
              <a:rPr lang="en-US" dirty="0"/>
              <a:t>Fc = 115 GHz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E46CBD3-228E-4AEF-852E-140C35805657}"/>
              </a:ext>
            </a:extLst>
          </p:cNvPr>
          <p:cNvCxnSpPr>
            <a:cxnSpLocks/>
          </p:cNvCxnSpPr>
          <p:nvPr/>
        </p:nvCxnSpPr>
        <p:spPr>
          <a:xfrm flipH="1" flipV="1">
            <a:off x="6438900" y="3956564"/>
            <a:ext cx="114300" cy="145363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2829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09153-8479-4AC1-BDA7-26AF24F27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7391400" cy="1143000"/>
          </a:xfrm>
        </p:spPr>
        <p:txBody>
          <a:bodyPr/>
          <a:lstStyle/>
          <a:p>
            <a:r>
              <a:rPr lang="en-US" dirty="0"/>
              <a:t>Using Granite Surface Plate and Digital Height Gage to scribe lines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8072CC9-8A31-4B8A-BEEB-CF2AAEFB64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8372" y="2013545"/>
            <a:ext cx="4525963" cy="339447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B6AC04-48B6-431A-8A46-45B08D3ED1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FE4FD5-13AB-49A6-B537-47981E9429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F18057-48AD-485E-B3CC-7385688520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676400"/>
            <a:ext cx="5334000" cy="4000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68D5F8-F1DC-4150-BCAA-7299A4EF463B}"/>
              </a:ext>
            </a:extLst>
          </p:cNvPr>
          <p:cNvSpPr/>
          <p:nvPr/>
        </p:nvSpPr>
        <p:spPr>
          <a:xfrm>
            <a:off x="3923378" y="5844659"/>
            <a:ext cx="2629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https://www.grizzly.com</a:t>
            </a:r>
          </a:p>
        </p:txBody>
      </p:sp>
    </p:spTree>
    <p:extLst>
      <p:ext uri="{BB962C8B-B14F-4D97-AF65-F5344CB8AC3E}">
        <p14:creationId xmlns:p14="http://schemas.microsoft.com/office/powerpoint/2010/main" val="2066028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0513F-0735-4B20-99A0-64DDF511E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DB6NT 122 GHz Mixer PCB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CA633C2-E773-4EE5-B1FA-1F67147246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3" t="40406" r="20957" b="14136"/>
          <a:stretch/>
        </p:blipFill>
        <p:spPr>
          <a:xfrm>
            <a:off x="457200" y="3657600"/>
            <a:ext cx="2514600" cy="205740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48869C-8130-434D-8D83-7EB784A62C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20D278-BE74-43A7-BD5C-35B50CE7FD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4C3D91-1747-4608-B103-D007371B8551}"/>
              </a:ext>
            </a:extLst>
          </p:cNvPr>
          <p:cNvSpPr txBox="1"/>
          <p:nvPr/>
        </p:nvSpPr>
        <p:spPr>
          <a:xfrm>
            <a:off x="3124200" y="1681235"/>
            <a:ext cx="58028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Piece of acrylic plastic drilled to match holes in housing.</a:t>
            </a:r>
          </a:p>
          <a:p>
            <a:endParaRPr lang="en-US" dirty="0"/>
          </a:p>
          <a:p>
            <a:r>
              <a:rPr lang="en-US" dirty="0"/>
              <a:t>Provides a drilling template for </a:t>
            </a:r>
            <a:r>
              <a:rPr lang="en-US" dirty="0" err="1"/>
              <a:t>pcb</a:t>
            </a:r>
            <a:r>
              <a:rPr lang="en-US" dirty="0"/>
              <a:t> and</a:t>
            </a:r>
          </a:p>
          <a:p>
            <a:r>
              <a:rPr lang="en-US" dirty="0"/>
              <a:t>will be used to apply pressure on board when silver</a:t>
            </a:r>
          </a:p>
          <a:p>
            <a:r>
              <a:rPr lang="en-US" dirty="0"/>
              <a:t>epoxying board into place.</a:t>
            </a:r>
          </a:p>
          <a:p>
            <a:endParaRPr lang="en-US" dirty="0"/>
          </a:p>
          <a:p>
            <a:r>
              <a:rPr lang="en-US" dirty="0"/>
              <a:t>Shining a flashlight into the RF and LO ports gives a good indication of alignment with </a:t>
            </a:r>
            <a:r>
              <a:rPr lang="en-US" dirty="0" err="1"/>
              <a:t>pcb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Next step is to make back shorts for LO and RF ports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F0DD69-9F61-4CE5-9B12-93505D3995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t="16050" r="6172"/>
          <a:stretch/>
        </p:blipFill>
        <p:spPr>
          <a:xfrm>
            <a:off x="762000" y="1281546"/>
            <a:ext cx="2057400" cy="15898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3FE431-241C-417F-9D3D-D14678FE4C1E}"/>
              </a:ext>
            </a:extLst>
          </p:cNvPr>
          <p:cNvSpPr txBox="1"/>
          <p:nvPr/>
        </p:nvSpPr>
        <p:spPr>
          <a:xfrm>
            <a:off x="1269000" y="302006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PCB #40</a:t>
            </a:r>
          </a:p>
        </p:txBody>
      </p:sp>
    </p:spTree>
    <p:extLst>
      <p:ext uri="{BB962C8B-B14F-4D97-AF65-F5344CB8AC3E}">
        <p14:creationId xmlns:p14="http://schemas.microsoft.com/office/powerpoint/2010/main" val="3375153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057CD-DAA5-4851-8F09-7C6760C39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 and RF Back Shorts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4591BE-D3AC-4FCB-8F80-CFB1769B8C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22ED33-9951-4C1A-A332-DD9AE5CAEF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6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165A28-879B-4AA1-8AA4-2B70982A20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b="45556"/>
          <a:stretch/>
        </p:blipFill>
        <p:spPr>
          <a:xfrm>
            <a:off x="-38100" y="1987502"/>
            <a:ext cx="9144000" cy="2133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54C60E-DB96-41F3-8378-7CF711B790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0" b="35556"/>
          <a:stretch/>
        </p:blipFill>
        <p:spPr>
          <a:xfrm>
            <a:off x="-38100" y="4194994"/>
            <a:ext cx="9144000" cy="1676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72C7A2C-7C39-49F2-A53F-E737D5221739}"/>
              </a:ext>
            </a:extLst>
          </p:cNvPr>
          <p:cNvSpPr txBox="1"/>
          <p:nvPr/>
        </p:nvSpPr>
        <p:spPr>
          <a:xfrm>
            <a:off x="923930" y="1348704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61 GHz LO Back short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70D434-2428-4DAA-B38B-2FBC0A8C0311}"/>
              </a:ext>
            </a:extLst>
          </p:cNvPr>
          <p:cNvSpPr txBox="1"/>
          <p:nvPr/>
        </p:nvSpPr>
        <p:spPr>
          <a:xfrm>
            <a:off x="5486400" y="1347701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122 GHz RF Back short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065DE5-EA50-4C47-801A-7BF2A4EBE645}"/>
              </a:ext>
            </a:extLst>
          </p:cNvPr>
          <p:cNvSpPr txBox="1"/>
          <p:nvPr/>
        </p:nvSpPr>
        <p:spPr>
          <a:xfrm>
            <a:off x="2488684" y="2142960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4-40 tuning screw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8F5947-AC0C-4F75-B17C-9A94D78A897D}"/>
              </a:ext>
            </a:extLst>
          </p:cNvPr>
          <p:cNvSpPr txBox="1"/>
          <p:nvPr/>
        </p:nvSpPr>
        <p:spPr>
          <a:xfrm>
            <a:off x="7040671" y="2091180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0-80 tuning screw</a:t>
            </a:r>
          </a:p>
        </p:txBody>
      </p:sp>
    </p:spTree>
    <p:extLst>
      <p:ext uri="{BB962C8B-B14F-4D97-AF65-F5344CB8AC3E}">
        <p14:creationId xmlns:p14="http://schemas.microsoft.com/office/powerpoint/2010/main" val="66886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66743-1488-4FD2-8CDB-FD447013D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DB6NT 122 GHz Mixer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D79D2CA-C61A-4D76-A6F5-ED68BA369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7" t="10207" r="14153"/>
          <a:stretch/>
        </p:blipFill>
        <p:spPr>
          <a:xfrm>
            <a:off x="249957" y="1760164"/>
            <a:ext cx="3712444" cy="449993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017915-3F6E-4D34-A96E-A0F9502C85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538AE8-3914-4B56-983A-B01D927959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7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7654D2-BD64-4B70-974D-39A1F87CAB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8000" r="6000"/>
          <a:stretch/>
        </p:blipFill>
        <p:spPr>
          <a:xfrm rot="10800000">
            <a:off x="4343400" y="1489968"/>
            <a:ext cx="2971800" cy="21757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354276-E51D-446C-A2A7-3238740ADB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2" t="17188" r="4687" b="10937"/>
          <a:stretch/>
        </p:blipFill>
        <p:spPr>
          <a:xfrm rot="10800000">
            <a:off x="4388815" y="3876115"/>
            <a:ext cx="2926384" cy="21033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BADDB4-B883-4F05-AFE1-2A60BDB22D98}"/>
              </a:ext>
            </a:extLst>
          </p:cNvPr>
          <p:cNvSpPr txBox="1"/>
          <p:nvPr/>
        </p:nvSpPr>
        <p:spPr>
          <a:xfrm>
            <a:off x="351171" y="1269180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Completed mechanical assembly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3AAC9C-42D2-4B1B-A654-66AC7178D76A}"/>
              </a:ext>
            </a:extLst>
          </p:cNvPr>
          <p:cNvSpPr txBox="1"/>
          <p:nvPr/>
        </p:nvSpPr>
        <p:spPr>
          <a:xfrm>
            <a:off x="7391400" y="1626222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Looking down towards 61 GHz LO input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AD2276-7CFD-4D10-B5D4-11BF21B0AF10}"/>
              </a:ext>
            </a:extLst>
          </p:cNvPr>
          <p:cNvSpPr txBox="1"/>
          <p:nvPr/>
        </p:nvSpPr>
        <p:spPr>
          <a:xfrm>
            <a:off x="7435644" y="4025524"/>
            <a:ext cx="1632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Looking down towards 122 GHz RF port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39EB17E-04B7-4282-B5AD-D5B1FD95DD13}"/>
              </a:ext>
            </a:extLst>
          </p:cNvPr>
          <p:cNvCxnSpPr/>
          <p:nvPr/>
        </p:nvCxnSpPr>
        <p:spPr>
          <a:xfrm flipH="1">
            <a:off x="5791200" y="2549552"/>
            <a:ext cx="2819400" cy="2698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69EEE09-EAA5-43DD-AF4F-DE0F6CC35088}"/>
              </a:ext>
            </a:extLst>
          </p:cNvPr>
          <p:cNvCxnSpPr>
            <a:cxnSpLocks/>
          </p:cNvCxnSpPr>
          <p:nvPr/>
        </p:nvCxnSpPr>
        <p:spPr>
          <a:xfrm flipH="1">
            <a:off x="5905499" y="4871874"/>
            <a:ext cx="2781301" cy="17001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0630618-CC14-4D75-A5C6-CECBDA8A3344}"/>
              </a:ext>
            </a:extLst>
          </p:cNvPr>
          <p:cNvSpPr txBox="1"/>
          <p:nvPr/>
        </p:nvSpPr>
        <p:spPr>
          <a:xfrm>
            <a:off x="1828800" y="1623384"/>
            <a:ext cx="389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</a:t>
            </a:r>
          </a:p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E2A4E4-ECA9-4732-BA27-4DE36B863A51}"/>
              </a:ext>
            </a:extLst>
          </p:cNvPr>
          <p:cNvSpPr txBox="1"/>
          <p:nvPr/>
        </p:nvSpPr>
        <p:spPr>
          <a:xfrm>
            <a:off x="802957" y="3640799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F82832-65EA-4082-A147-D78D5867128A}"/>
              </a:ext>
            </a:extLst>
          </p:cNvPr>
          <p:cNvSpPr txBox="1"/>
          <p:nvPr/>
        </p:nvSpPr>
        <p:spPr>
          <a:xfrm>
            <a:off x="2770991" y="3691449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RF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79120F-4794-4819-B23E-4439E18CA258}"/>
              </a:ext>
            </a:extLst>
          </p:cNvPr>
          <p:cNvSpPr txBox="1"/>
          <p:nvPr/>
        </p:nvSpPr>
        <p:spPr>
          <a:xfrm>
            <a:off x="2218650" y="5862709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DC Bias</a:t>
            </a:r>
          </a:p>
        </p:txBody>
      </p:sp>
    </p:spTree>
    <p:extLst>
      <p:ext uri="{BB962C8B-B14F-4D97-AF65-F5344CB8AC3E}">
        <p14:creationId xmlns:p14="http://schemas.microsoft.com/office/powerpoint/2010/main" val="1469185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8DCDE-06E4-46FB-A60A-36F7681FB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B90C2-E72C-4376-B809-191C2909B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Silver epoxy PCB into housing (or not)</a:t>
            </a:r>
          </a:p>
          <a:p>
            <a:r>
              <a:rPr lang="en-US" dirty="0"/>
              <a:t>Wire IF port and dc port</a:t>
            </a:r>
          </a:p>
          <a:p>
            <a:r>
              <a:rPr lang="en-US" dirty="0"/>
              <a:t>Install Diodes</a:t>
            </a:r>
          </a:p>
          <a:p>
            <a:r>
              <a:rPr lang="en-US" dirty="0"/>
              <a:t>Test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19661D-7ED8-49B1-9D80-2C7514FCD3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756ED-714D-4883-A382-6995ADD89D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8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606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ED720-ADE8-4493-A9A3-8E720FB37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7" y="476250"/>
            <a:ext cx="7010400" cy="1143000"/>
          </a:xfrm>
        </p:spPr>
        <p:txBody>
          <a:bodyPr/>
          <a:lstStyle/>
          <a:p>
            <a:r>
              <a:rPr lang="en-US" dirty="0"/>
              <a:t>MA4E1318 Anti-Parallel Flip Chip Diode Pair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CFDA025-227E-476E-A8F8-7E37D41BB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278" t="23571" r="48105" b="29288"/>
          <a:stretch/>
        </p:blipFill>
        <p:spPr>
          <a:xfrm>
            <a:off x="4076700" y="1621708"/>
            <a:ext cx="4953000" cy="308186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A3F541-8470-42A0-98D8-20794DD985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950628-36DE-4D7E-9FD0-6231727C05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9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EC4F5-7D45-436C-8B91-8C0D043C7D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31" t="38966" r="57102" b="26540"/>
          <a:stretch/>
        </p:blipFill>
        <p:spPr>
          <a:xfrm>
            <a:off x="0" y="1905000"/>
            <a:ext cx="4013774" cy="29649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BFF942-B40C-40CB-A499-1B490B3C7FAB}"/>
              </a:ext>
            </a:extLst>
          </p:cNvPr>
          <p:cNvSpPr txBox="1"/>
          <p:nvPr/>
        </p:nvSpPr>
        <p:spPr>
          <a:xfrm>
            <a:off x="914400" y="5323583"/>
            <a:ext cx="7558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Cost per diode only $2.17 from Mouser but you must buy in 100 quantity</a:t>
            </a:r>
          </a:p>
        </p:txBody>
      </p:sp>
    </p:spTree>
    <p:extLst>
      <p:ext uri="{BB962C8B-B14F-4D97-AF65-F5344CB8AC3E}">
        <p14:creationId xmlns:p14="http://schemas.microsoft.com/office/powerpoint/2010/main" val="6954026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7154</TotalTime>
  <Words>838</Words>
  <Application>Microsoft Office PowerPoint</Application>
  <PresentationFormat>On-screen Show (4:3)</PresentationFormat>
  <Paragraphs>144</Paragraphs>
  <Slides>24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Default Design</vt:lpstr>
      <vt:lpstr>Image</vt:lpstr>
      <vt:lpstr>122 GHz DB6NT Mixer</vt:lpstr>
      <vt:lpstr>Various DB6NT PCBs</vt:lpstr>
      <vt:lpstr>Drilling Housing for WR-12 and WR-06 Waveguide Flanges</vt:lpstr>
      <vt:lpstr>Using Granite Surface Plate and Digital Height Gage to scribe lines</vt:lpstr>
      <vt:lpstr>DB6NT 122 GHz Mixer PCB </vt:lpstr>
      <vt:lpstr>LO and RF Back Shorts</vt:lpstr>
      <vt:lpstr>DB6NT 122 GHz Mixer</vt:lpstr>
      <vt:lpstr>Next Step</vt:lpstr>
      <vt:lpstr>MA4E1318 Anti-Parallel Flip Chip Diode Pair</vt:lpstr>
      <vt:lpstr>MG Chemicals 9400 Electrically Conductive Adhesive</vt:lpstr>
      <vt:lpstr>Installing the Diode </vt:lpstr>
      <vt:lpstr>Diode Pair Installed</vt:lpstr>
      <vt:lpstr>Toaster Oven for Curing Epoxy</vt:lpstr>
      <vt:lpstr>Testing the Mixer</vt:lpstr>
      <vt:lpstr>Potential Weak Signal Sources  for 122 GHz</vt:lpstr>
      <vt:lpstr>122 GHz LO &amp; IF Sections</vt:lpstr>
      <vt:lpstr>Front Panel of 122-134-241 GHz Transverter</vt:lpstr>
      <vt:lpstr>Test Bench for tuning up mixer </vt:lpstr>
      <vt:lpstr>122,256.1 MHz</vt:lpstr>
      <vt:lpstr>Completed 122 GHz System</vt:lpstr>
      <vt:lpstr>12” Cassegrain Fed Dish  on 122 GHz</vt:lpstr>
      <vt:lpstr>Closeup of mixer &amp; transition to circular waveguide to dish feed</vt:lpstr>
      <vt:lpstr>W2IMU Feed &amp; Cassegrain Reflector</vt:lpstr>
      <vt:lpstr>Summary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Al</dc:creator>
  <cp:lastModifiedBy>al ward</cp:lastModifiedBy>
  <cp:revision>87</cp:revision>
  <dcterms:created xsi:type="dcterms:W3CDTF">2012-10-29T20:57:39Z</dcterms:created>
  <dcterms:modified xsi:type="dcterms:W3CDTF">2020-04-30T21:04:27Z</dcterms:modified>
</cp:coreProperties>
</file>