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05" r:id="rId2"/>
    <p:sldId id="314" r:id="rId3"/>
    <p:sldId id="387" r:id="rId4"/>
    <p:sldId id="388" r:id="rId5"/>
    <p:sldId id="404" r:id="rId6"/>
    <p:sldId id="405" r:id="rId7"/>
    <p:sldId id="406" r:id="rId8"/>
    <p:sldId id="40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120" d="100"/>
          <a:sy n="120" d="100"/>
        </p:scale>
        <p:origin x="136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0DBEE-CE21-4EE0-AC96-5BAE537B43DB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FD63-CB28-44D6-83CD-867055B97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0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www.ntms.org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1</a:t>
            </a:fld>
            <a:endParaRPr lang="en-US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88F287-B72E-434B-885A-89302C489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3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39AB8E0-D92B-4AF5-9C67-F6E45958E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8ED108A-DE79-48E4-837B-8DBF4F64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2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EDF814-8B1E-475B-BAF8-C1C8B78D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A7029F7-3609-4F0E-91EC-13D67037B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4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411489A-9F73-45BB-AE4A-E0DBB4D7A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9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64D4A9-5850-4BDD-9179-1AF7E0190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9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6E6BDD-B6D2-4088-B07A-EAEDB0269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1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5EDAE51-3F17-48D5-A375-CACAE098C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8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BF4830A-57D1-472D-9869-4E1459F6C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7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BF78946-B793-4662-B89B-8CE7D9B1A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5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2"/>
          <p:cNvGrpSpPr>
            <a:grpSpLocks/>
          </p:cNvGrpSpPr>
          <p:nvPr userDrawn="1"/>
        </p:nvGrpSpPr>
        <p:grpSpPr bwMode="auto">
          <a:xfrm>
            <a:off x="-76200" y="0"/>
            <a:ext cx="9264650" cy="6858000"/>
            <a:chOff x="-48" y="0"/>
            <a:chExt cx="5836" cy="4320"/>
          </a:xfrm>
        </p:grpSpPr>
        <p:sp>
          <p:nvSpPr>
            <p:cNvPr id="1031" name="AutoShape 32"/>
            <p:cNvSpPr>
              <a:spLocks noChangeArrowheads="1"/>
            </p:cNvSpPr>
            <p:nvPr userDrawn="1"/>
          </p:nvSpPr>
          <p:spPr bwMode="auto">
            <a:xfrm rot="10800000" flipH="1">
              <a:off x="240" y="0"/>
              <a:ext cx="1392" cy="384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>
                <a:solidFill>
                  <a:srgbClr val="000000"/>
                </a:solidFill>
              </a:endParaRPr>
            </a:p>
          </p:txBody>
        </p:sp>
        <p:graphicFrame>
          <p:nvGraphicFramePr>
            <p:cNvPr id="1032" name="Object 31"/>
            <p:cNvGraphicFramePr>
              <a:graphicFrameLocks noChangeAspect="1"/>
            </p:cNvGraphicFramePr>
            <p:nvPr userDrawn="1"/>
          </p:nvGraphicFramePr>
          <p:xfrm>
            <a:off x="-31" y="1"/>
            <a:ext cx="5791" cy="4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Image" r:id="rId13" imgW="9142857" imgH="6857143" progId="Photoshop.Image.7">
                    <p:embed/>
                  </p:oleObj>
                </mc:Choice>
                <mc:Fallback>
                  <p:oleObj name="Image" r:id="rId13" imgW="9142857" imgH="6857143" progId="Photoshop.Image.7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1" y="1"/>
                          <a:ext cx="5791" cy="4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3" name="Text Box 24"/>
            <p:cNvSpPr txBox="1">
              <a:spLocks noChangeArrowheads="1"/>
            </p:cNvSpPr>
            <p:nvPr userDrawn="1"/>
          </p:nvSpPr>
          <p:spPr bwMode="auto">
            <a:xfrm>
              <a:off x="-48" y="238"/>
              <a:ext cx="3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 sz="900" b="1">
                  <a:solidFill>
                    <a:srgbClr val="FFFFFF"/>
                  </a:solidFill>
                </a:rPr>
                <a:t>W5HN</a:t>
              </a:r>
            </a:p>
          </p:txBody>
        </p:sp>
        <p:grpSp>
          <p:nvGrpSpPr>
            <p:cNvPr id="1034" name="Group 49"/>
            <p:cNvGrpSpPr>
              <a:grpSpLocks/>
            </p:cNvGrpSpPr>
            <p:nvPr userDrawn="1"/>
          </p:nvGrpSpPr>
          <p:grpSpPr bwMode="auto">
            <a:xfrm>
              <a:off x="4974" y="153"/>
              <a:ext cx="814" cy="698"/>
              <a:chOff x="4974" y="153"/>
              <a:chExt cx="814" cy="698"/>
            </a:xfrm>
          </p:grpSpPr>
          <p:sp>
            <p:nvSpPr>
              <p:cNvPr id="1035" name="Text Box 38"/>
              <p:cNvSpPr txBox="1">
                <a:spLocks noChangeArrowheads="1"/>
              </p:cNvSpPr>
              <p:nvPr userDrawn="1"/>
            </p:nvSpPr>
            <p:spPr bwMode="auto">
              <a:xfrm>
                <a:off x="5328" y="153"/>
                <a:ext cx="29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North</a:t>
                </a:r>
              </a:p>
            </p:txBody>
          </p:sp>
          <p:sp>
            <p:nvSpPr>
              <p:cNvPr id="1036" name="Text Box 39"/>
              <p:cNvSpPr txBox="1">
                <a:spLocks noChangeArrowheads="1"/>
              </p:cNvSpPr>
              <p:nvPr userDrawn="1"/>
            </p:nvSpPr>
            <p:spPr bwMode="auto">
              <a:xfrm>
                <a:off x="5328" y="278"/>
                <a:ext cx="31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Texas</a:t>
                </a:r>
              </a:p>
            </p:txBody>
          </p:sp>
          <p:sp>
            <p:nvSpPr>
              <p:cNvPr id="1037" name="Text Box 40"/>
              <p:cNvSpPr txBox="1">
                <a:spLocks noChangeArrowheads="1"/>
              </p:cNvSpPr>
              <p:nvPr userDrawn="1"/>
            </p:nvSpPr>
            <p:spPr bwMode="auto">
              <a:xfrm>
                <a:off x="5328" y="585"/>
                <a:ext cx="4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Microwave</a:t>
                </a:r>
              </a:p>
            </p:txBody>
          </p:sp>
          <p:sp>
            <p:nvSpPr>
              <p:cNvPr id="1038" name="Text Box 41"/>
              <p:cNvSpPr txBox="1">
                <a:spLocks noChangeArrowheads="1"/>
              </p:cNvSpPr>
              <p:nvPr userDrawn="1"/>
            </p:nvSpPr>
            <p:spPr bwMode="auto">
              <a:xfrm>
                <a:off x="5328" y="707"/>
                <a:ext cx="35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Society</a:t>
                </a:r>
              </a:p>
            </p:txBody>
          </p:sp>
          <p:sp>
            <p:nvSpPr>
              <p:cNvPr id="1039" name="Text Box 42"/>
              <p:cNvSpPr txBox="1">
                <a:spLocks noChangeArrowheads="1"/>
              </p:cNvSpPr>
              <p:nvPr userDrawn="1"/>
            </p:nvSpPr>
            <p:spPr bwMode="auto">
              <a:xfrm>
                <a:off x="5328" y="405"/>
                <a:ext cx="38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1200" b="1">
                    <a:solidFill>
                      <a:srgbClr val="FF0000"/>
                    </a:solidFill>
                  </a:rPr>
                  <a:t>NTMS</a:t>
                </a:r>
              </a:p>
            </p:txBody>
          </p:sp>
          <p:graphicFrame>
            <p:nvGraphicFramePr>
              <p:cNvPr id="1040" name="Object 48"/>
              <p:cNvGraphicFramePr>
                <a:graphicFrameLocks noChangeAspect="1"/>
              </p:cNvGraphicFramePr>
              <p:nvPr userDrawn="1"/>
            </p:nvGraphicFramePr>
            <p:xfrm>
              <a:off x="4974" y="174"/>
              <a:ext cx="402" cy="6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Image" r:id="rId15" imgW="812412" imgH="1358730" progId="Photoshop.Image.7">
                      <p:embed/>
                    </p:oleObj>
                  </mc:Choice>
                  <mc:Fallback>
                    <p:oleObj name="Image" r:id="rId15" imgW="812412" imgH="1358730" progId="Photoshop.Image.7">
                      <p:embed/>
                      <p:pic>
                        <p:nvPicPr>
                          <p:cNvPr id="0" name="Object 4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74" y="174"/>
                            <a:ext cx="402" cy="6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228600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23D324-38A5-4F3F-92CC-8838DF561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m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1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43883" y="152400"/>
            <a:ext cx="7772400" cy="2590800"/>
          </a:xfrm>
        </p:spPr>
        <p:txBody>
          <a:bodyPr/>
          <a:lstStyle/>
          <a:p>
            <a:pPr eaLnBrk="1" hangingPunct="1"/>
            <a:r>
              <a:rPr lang="en-US" sz="3200" dirty="0"/>
              <a:t>Welcome to </a:t>
            </a:r>
            <a:br>
              <a:rPr lang="en-US" sz="3200" dirty="0"/>
            </a:br>
            <a:r>
              <a:rPr lang="en-US" sz="3200" dirty="0"/>
              <a:t>The North Texas Microwave Society </a:t>
            </a:r>
            <a:br>
              <a:rPr lang="en-US" sz="3200" dirty="0"/>
            </a:br>
            <a:r>
              <a:rPr lang="en-US" sz="3200" dirty="0"/>
              <a:t>April 8, 2023</a:t>
            </a:r>
            <a:br>
              <a:rPr lang="en-US" dirty="0"/>
            </a:br>
            <a:endParaRPr lang="en-US" sz="2800" dirty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312987"/>
            <a:ext cx="8229600" cy="4068763"/>
          </a:xfrm>
        </p:spPr>
        <p:txBody>
          <a:bodyPr/>
          <a:lstStyle/>
          <a:p>
            <a:pPr eaLnBrk="1" hangingPunct="1"/>
            <a:r>
              <a:rPr lang="en-US" sz="2000" dirty="0"/>
              <a:t>Noon to 1 PM – Setup &amp; Bull Session </a:t>
            </a:r>
          </a:p>
          <a:p>
            <a:pPr eaLnBrk="1" hangingPunct="1"/>
            <a:r>
              <a:rPr lang="en-US" sz="2000" dirty="0"/>
              <a:t>1 PM - Meeting Starts  </a:t>
            </a:r>
          </a:p>
          <a:p>
            <a:pPr eaLnBrk="1" hangingPunct="1"/>
            <a:r>
              <a:rPr lang="en-US" sz="2000" dirty="0"/>
              <a:t>Welcome to </a:t>
            </a:r>
            <a:r>
              <a:rPr lang="en-US" sz="2000" dirty="0" err="1"/>
              <a:t>Cozby</a:t>
            </a:r>
            <a:r>
              <a:rPr lang="en-US" sz="2000" dirty="0"/>
              <a:t> Library – Coppell Texas</a:t>
            </a:r>
          </a:p>
          <a:p>
            <a:pPr eaLnBrk="1" hangingPunct="1"/>
            <a:r>
              <a:rPr lang="en-US" sz="2000" dirty="0"/>
              <a:t>Technical Program </a:t>
            </a:r>
          </a:p>
          <a:p>
            <a:pPr lvl="1" eaLnBrk="1" hangingPunct="1"/>
            <a:r>
              <a:rPr lang="en-US" sz="1600" dirty="0"/>
              <a:t>MAD March 18</a:t>
            </a:r>
            <a:r>
              <a:rPr lang="en-US" sz="1600" baseline="30000" dirty="0"/>
              <a:t>th</a:t>
            </a:r>
            <a:r>
              <a:rPr lang="en-US" sz="1600" dirty="0"/>
              <a:t> report</a:t>
            </a:r>
            <a:endParaRPr lang="en-US" sz="2000" dirty="0"/>
          </a:p>
          <a:p>
            <a:pPr lvl="1" eaLnBrk="1" hangingPunct="1"/>
            <a:r>
              <a:rPr lang="en-US" sz="1600" dirty="0"/>
              <a:t>Scott AA5AM – EME success on 70 cm</a:t>
            </a:r>
          </a:p>
          <a:p>
            <a:pPr lvl="1" eaLnBrk="1" hangingPunct="1"/>
            <a:r>
              <a:rPr lang="en-US" sz="1600" dirty="0"/>
              <a:t>Jim KM5PO – 47 GHz rover build</a:t>
            </a:r>
          </a:p>
          <a:p>
            <a:pPr lvl="1" eaLnBrk="1" hangingPunct="1"/>
            <a:r>
              <a:rPr lang="en-US" sz="1600" dirty="0"/>
              <a:t>Jim KM5PO – Using </a:t>
            </a:r>
            <a:r>
              <a:rPr lang="en-US" sz="1600" dirty="0" err="1"/>
              <a:t>TinyPFA</a:t>
            </a:r>
            <a:r>
              <a:rPr lang="en-US" sz="1600" dirty="0"/>
              <a:t> for phase-frequency analysis</a:t>
            </a:r>
          </a:p>
          <a:p>
            <a:pPr eaLnBrk="1" hangingPunct="1"/>
            <a:r>
              <a:rPr lang="en-US" sz="2000" dirty="0"/>
              <a:t>“Show and Tell” by members </a:t>
            </a:r>
          </a:p>
          <a:p>
            <a:pPr eaLnBrk="1" hangingPunct="1"/>
            <a:r>
              <a:rPr lang="en-US" sz="2000" dirty="0"/>
              <a:t>Other items &amp; Business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1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2CF98-EC93-4DDA-9337-7F4F6DF8F872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559361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Technical Program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720840"/>
            <a:ext cx="8534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  <a:latin typeface="+mn-lt"/>
              </a:rPr>
              <a:t>MAD March 18th report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  <a:latin typeface="+mn-lt"/>
              </a:rPr>
              <a:t>Scott AA5AM – EME success on 70 cm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  <a:latin typeface="+mn-lt"/>
              </a:rPr>
              <a:t>Jim KM5PO – 47 GHz rover build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  <a:latin typeface="+mn-lt"/>
              </a:rPr>
              <a:t>Jim KM5PO – Using </a:t>
            </a:r>
            <a:r>
              <a:rPr lang="en-US" sz="3200" dirty="0" err="1">
                <a:solidFill>
                  <a:srgbClr val="0070C0"/>
                </a:solidFill>
                <a:latin typeface="+mn-lt"/>
              </a:rPr>
              <a:t>TinyPFA</a:t>
            </a:r>
            <a:r>
              <a:rPr lang="en-US" sz="3200" dirty="0">
                <a:solidFill>
                  <a:srgbClr val="0070C0"/>
                </a:solidFill>
                <a:latin typeface="+mn-lt"/>
              </a:rPr>
              <a:t> for phase-frequency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C0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  <a:latin typeface="+mn-lt"/>
              </a:rPr>
              <a:t>“Show and Tell” by members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37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NTMS Calendar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95400"/>
            <a:ext cx="8191500" cy="4525963"/>
          </a:xfrm>
        </p:spPr>
        <p:txBody>
          <a:bodyPr/>
          <a:lstStyle/>
          <a:p>
            <a:r>
              <a:rPr lang="en-US" sz="1800" dirty="0"/>
              <a:t>April 8 – In person NTMS meeting &amp; Zoom</a:t>
            </a:r>
          </a:p>
          <a:p>
            <a:r>
              <a:rPr lang="en-US" sz="1800" dirty="0"/>
              <a:t>April 15 – Ham EXPO Spring 2023 -- The Belton </a:t>
            </a:r>
            <a:r>
              <a:rPr lang="en-US" sz="1800" dirty="0" err="1"/>
              <a:t>Hamfest</a:t>
            </a:r>
            <a:r>
              <a:rPr lang="en-US" sz="1800" dirty="0"/>
              <a:t>, Belton Texas</a:t>
            </a:r>
          </a:p>
          <a:p>
            <a:r>
              <a:rPr lang="en-US" sz="1800" dirty="0"/>
              <a:t>April 14/15 – Microwave update, Windsor Connecticut</a:t>
            </a:r>
          </a:p>
          <a:p>
            <a:r>
              <a:rPr lang="en-US" sz="1800" dirty="0"/>
              <a:t>May 6 - In person NTMS meeting &amp; Zoom </a:t>
            </a:r>
          </a:p>
          <a:p>
            <a:r>
              <a:rPr lang="en-US" sz="1800" dirty="0"/>
              <a:t>May 19-21 Hamvention Dayton, OH</a:t>
            </a:r>
          </a:p>
          <a:p>
            <a:r>
              <a:rPr lang="en-US" sz="1800" dirty="0"/>
              <a:t>May 27 – spring NTMS activity event</a:t>
            </a:r>
          </a:p>
          <a:p>
            <a:r>
              <a:rPr lang="en-US" sz="1800" dirty="0"/>
              <a:t>June 10 – ARRL VHF, Field Day June 24-25</a:t>
            </a:r>
            <a:endParaRPr lang="en-US" sz="1800" baseline="30000" dirty="0"/>
          </a:p>
          <a:p>
            <a:r>
              <a:rPr lang="en-US" sz="1800" dirty="0"/>
              <a:t>July 1 – Zoom only meeting? Folks on holidays </a:t>
            </a:r>
          </a:p>
          <a:p>
            <a:r>
              <a:rPr lang="en-US" sz="1800" dirty="0"/>
              <a:t>CQ VHF contest July 15</a:t>
            </a:r>
          </a:p>
          <a:p>
            <a:r>
              <a:rPr lang="en-US" sz="1800" dirty="0"/>
              <a:t>August – 10 GHz &amp; up contest </a:t>
            </a:r>
          </a:p>
          <a:p>
            <a:r>
              <a:rPr lang="en-US" sz="1800" dirty="0"/>
              <a:t>EME contest Aug 27, 220 &amp; up contest</a:t>
            </a:r>
          </a:p>
          <a:p>
            <a:r>
              <a:rPr lang="en-US" sz="1800" dirty="0"/>
              <a:t>September – 10 GHz &amp; up contest, ARRL VHF, EME contest Sept 17</a:t>
            </a:r>
          </a:p>
          <a:p>
            <a:r>
              <a:rPr lang="en-US" sz="1800" dirty="0"/>
              <a:t>Oct 7 – Social gathering (no Zoom), EME contest Nov 15</a:t>
            </a:r>
          </a:p>
          <a:p>
            <a:r>
              <a:rPr lang="en-US" sz="1800" dirty="0"/>
              <a:t>November 12 – EME contest</a:t>
            </a:r>
          </a:p>
          <a:p>
            <a:r>
              <a:rPr lang="en-US" sz="1800" dirty="0"/>
              <a:t>December 2 – In person NTMS meeting &amp; Zoom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6477000" cy="1143000"/>
          </a:xfrm>
        </p:spPr>
        <p:txBody>
          <a:bodyPr/>
          <a:lstStyle/>
          <a:p>
            <a:r>
              <a:rPr lang="en-US" dirty="0"/>
              <a:t>NTMS weekly gatherings on the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/>
              <a:t>Sunday 8PM 144.260 MHz USB NET run by Ross K5ZSJ from the Carrollton area</a:t>
            </a:r>
          </a:p>
          <a:p>
            <a:r>
              <a:rPr lang="en-US" dirty="0"/>
              <a:t>Monday 7:00 PM 144.174 MHz FT-8 </a:t>
            </a:r>
          </a:p>
          <a:p>
            <a:r>
              <a:rPr lang="en-US" dirty="0"/>
              <a:t>Tuesday 7:00 PM 222.174 MHz FT-8 </a:t>
            </a:r>
          </a:p>
          <a:p>
            <a:r>
              <a:rPr lang="en-US" dirty="0"/>
              <a:t>Wednesday 7:00 PM 432.174 MHz FT-8 </a:t>
            </a:r>
          </a:p>
          <a:p>
            <a:r>
              <a:rPr lang="en-US" dirty="0"/>
              <a:t>Higher frequencies on request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9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NTMS Lunch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676400"/>
            <a:ext cx="7658100" cy="4525963"/>
          </a:xfrm>
        </p:spPr>
        <p:txBody>
          <a:bodyPr/>
          <a:lstStyle/>
          <a:p>
            <a:r>
              <a:rPr lang="en-US" dirty="0"/>
              <a:t>When: Tuesday 11:30AM </a:t>
            </a:r>
          </a:p>
          <a:p>
            <a:r>
              <a:rPr lang="en-US" dirty="0"/>
              <a:t>Where: Texas Smokehouse Bar-B-Que 800 E. Arapaho Rd #101 Richardson, TX 972-699-1521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1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676400"/>
            <a:ext cx="7658100" cy="4525963"/>
          </a:xfrm>
        </p:spPr>
        <p:txBody>
          <a:bodyPr/>
          <a:lstStyle/>
          <a:p>
            <a:r>
              <a:rPr lang="en-US" dirty="0"/>
              <a:t>Old Business</a:t>
            </a:r>
          </a:p>
          <a:p>
            <a:r>
              <a:rPr lang="en-US" dirty="0"/>
              <a:t>New Business</a:t>
            </a:r>
          </a:p>
          <a:p>
            <a:r>
              <a:rPr lang="en-US" dirty="0"/>
              <a:t>Any other topics to be discussed?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6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NTMS Budget &amp; Dues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658100" cy="4525963"/>
          </a:xfrm>
        </p:spPr>
        <p:txBody>
          <a:bodyPr/>
          <a:lstStyle/>
          <a:p>
            <a:r>
              <a:rPr lang="en-US" sz="2400" dirty="0"/>
              <a:t>Zoom Meeting $130/</a:t>
            </a:r>
            <a:r>
              <a:rPr lang="en-US" sz="2400" dirty="0" err="1"/>
              <a:t>yr</a:t>
            </a:r>
            <a:r>
              <a:rPr lang="en-US" sz="2400" dirty="0"/>
              <a:t> </a:t>
            </a:r>
          </a:p>
          <a:p>
            <a:r>
              <a:rPr lang="en-US" sz="2400" dirty="0"/>
              <a:t>Website Blue Host $86/</a:t>
            </a:r>
            <a:r>
              <a:rPr lang="en-US" sz="2400" dirty="0" err="1"/>
              <a:t>yr</a:t>
            </a:r>
            <a:r>
              <a:rPr lang="en-US" sz="2400" dirty="0"/>
              <a:t> </a:t>
            </a:r>
          </a:p>
          <a:p>
            <a:r>
              <a:rPr lang="en-US" sz="2400" dirty="0"/>
              <a:t>ARRL Liability Insurance $200/</a:t>
            </a:r>
            <a:r>
              <a:rPr lang="en-US" sz="2400" dirty="0" err="1"/>
              <a:t>yr</a:t>
            </a:r>
            <a:r>
              <a:rPr lang="en-US" sz="2400" dirty="0"/>
              <a:t> </a:t>
            </a:r>
          </a:p>
          <a:p>
            <a:r>
              <a:rPr lang="en-US" sz="2400" dirty="0"/>
              <a:t>PO Box $146/</a:t>
            </a:r>
            <a:r>
              <a:rPr lang="en-US" sz="2400" dirty="0" err="1"/>
              <a:t>yr</a:t>
            </a:r>
            <a:r>
              <a:rPr lang="en-US" sz="2400" dirty="0"/>
              <a:t> </a:t>
            </a:r>
          </a:p>
          <a:p>
            <a:r>
              <a:rPr lang="en-US" sz="2400" dirty="0"/>
              <a:t>501c3 non profit filing with TX $25/</a:t>
            </a:r>
            <a:r>
              <a:rPr lang="en-US" sz="2400" dirty="0" err="1"/>
              <a:t>yr</a:t>
            </a:r>
            <a:r>
              <a:rPr lang="en-US" sz="2400" dirty="0"/>
              <a:t> </a:t>
            </a:r>
          </a:p>
          <a:p>
            <a:r>
              <a:rPr lang="en-US" sz="2400" dirty="0"/>
              <a:t>Total $557 / $20 dues &gt; 28 members min </a:t>
            </a:r>
          </a:p>
          <a:p>
            <a:r>
              <a:rPr lang="en-US" sz="2400" dirty="0"/>
              <a:t>Does not include meeting room space and ARRL Spectrum Defense Fund donations </a:t>
            </a:r>
          </a:p>
          <a:p>
            <a:r>
              <a:rPr lang="en-US" sz="2400" dirty="0"/>
              <a:t>Please support the NTMS with your $20 annual dues. Information on paying dues at </a:t>
            </a:r>
            <a:r>
              <a:rPr lang="en-US" sz="2400" dirty="0">
                <a:hlinkClick r:id="rId2"/>
              </a:rPr>
              <a:t>www.ntms.org</a:t>
            </a:r>
            <a:r>
              <a:rPr lang="en-US" sz="2400" dirty="0"/>
              <a:t> (see Membership link on left side of home page)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74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for attending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658100" cy="4525963"/>
          </a:xfrm>
        </p:spPr>
        <p:txBody>
          <a:bodyPr/>
          <a:lstStyle/>
          <a:p>
            <a:r>
              <a:rPr lang="en-US" sz="2400" dirty="0"/>
              <a:t>Belton – April 15</a:t>
            </a:r>
            <a:r>
              <a:rPr lang="en-US" sz="2400" baseline="30000" dirty="0"/>
              <a:t>th</a:t>
            </a:r>
          </a:p>
          <a:p>
            <a:r>
              <a:rPr lang="en-US" sz="2400" dirty="0"/>
              <a:t>May 6 - In person NTMS meeting &amp; Zoom</a:t>
            </a:r>
          </a:p>
          <a:p>
            <a:pPr lvl="1"/>
            <a:r>
              <a:rPr lang="en-US" sz="2000" dirty="0"/>
              <a:t>122 GHz report on 2</a:t>
            </a:r>
            <a:r>
              <a:rPr lang="en-US" sz="2000" baseline="30000" dirty="0"/>
              <a:t>nd</a:t>
            </a:r>
            <a:r>
              <a:rPr lang="en-US" sz="2000" dirty="0"/>
              <a:t> dish based rig KM5PO</a:t>
            </a:r>
          </a:p>
          <a:p>
            <a:pPr lvl="1"/>
            <a:r>
              <a:rPr lang="en-US" sz="2000" dirty="0"/>
              <a:t>24 GHz </a:t>
            </a:r>
            <a:r>
              <a:rPr lang="en-US" sz="2000" dirty="0" err="1"/>
              <a:t>Wavelab</a:t>
            </a:r>
            <a:r>
              <a:rPr lang="en-US" sz="2000" dirty="0"/>
              <a:t> optimization, K6ML analysis</a:t>
            </a:r>
          </a:p>
          <a:p>
            <a:pPr lvl="2"/>
            <a:r>
              <a:rPr lang="en-US" sz="1600" dirty="0"/>
              <a:t>Mike Lavelle has swept parameter measurements and PIN attenuator data analysis</a:t>
            </a:r>
          </a:p>
          <a:p>
            <a:pPr lvl="1"/>
            <a:r>
              <a:rPr lang="en-US" sz="2000" dirty="0"/>
              <a:t>Guest speaker ?</a:t>
            </a:r>
            <a:endParaRPr lang="en-US" sz="2000" b="1" baseline="30000" dirty="0"/>
          </a:p>
          <a:p>
            <a:r>
              <a:rPr lang="en-US" sz="2400" dirty="0"/>
              <a:t>May 19-21 Hamvention Dayton, OH</a:t>
            </a:r>
          </a:p>
          <a:p>
            <a:r>
              <a:rPr lang="en-US" sz="2400" dirty="0"/>
              <a:t>May 27 – spring NTMS activity event</a:t>
            </a:r>
          </a:p>
          <a:p>
            <a:r>
              <a:rPr lang="en-US" sz="2400" dirty="0"/>
              <a:t>June 10 – ARRL VHF, Field Day June 24-25</a:t>
            </a:r>
            <a:endParaRPr lang="en-US" sz="2400" baseline="300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Motion to adjourn?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2540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39054</TotalTime>
  <Words>550</Words>
  <Application>Microsoft Office PowerPoint</Application>
  <PresentationFormat>On-screen Show (4:3)</PresentationFormat>
  <Paragraphs>90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Default Design</vt:lpstr>
      <vt:lpstr>Image</vt:lpstr>
      <vt:lpstr>Welcome to  The North Texas Microwave Society  April 8, 2023 </vt:lpstr>
      <vt:lpstr>PowerPoint Presentation</vt:lpstr>
      <vt:lpstr>2023 NTMS Calendar</vt:lpstr>
      <vt:lpstr>NTMS weekly gatherings on the radio</vt:lpstr>
      <vt:lpstr>NTMS Lunch</vt:lpstr>
      <vt:lpstr>Business Meeting</vt:lpstr>
      <vt:lpstr>NTMS Budget &amp; Dues</vt:lpstr>
      <vt:lpstr>Thanks for attending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W5LUA/9 EN45wf September 2012</dc:title>
  <dc:creator>Al</dc:creator>
  <cp:lastModifiedBy>Jim McMasters</cp:lastModifiedBy>
  <cp:revision>193</cp:revision>
  <dcterms:created xsi:type="dcterms:W3CDTF">2012-10-29T20:57:39Z</dcterms:created>
  <dcterms:modified xsi:type="dcterms:W3CDTF">2023-04-08T14:14:10Z</dcterms:modified>
</cp:coreProperties>
</file>