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80" r:id="rId2"/>
    <p:sldId id="353" r:id="rId3"/>
    <p:sldId id="370" r:id="rId4"/>
    <p:sldId id="369" r:id="rId5"/>
    <p:sldId id="361" r:id="rId6"/>
    <p:sldId id="366" r:id="rId7"/>
    <p:sldId id="362" r:id="rId8"/>
    <p:sldId id="367" r:id="rId9"/>
    <p:sldId id="365" r:id="rId10"/>
    <p:sldId id="363" r:id="rId11"/>
    <p:sldId id="368" r:id="rId12"/>
    <p:sldId id="371" r:id="rId13"/>
  </p:sldIdLst>
  <p:sldSz cx="9144000" cy="6858000" type="screen4x3"/>
  <p:notesSz cx="7102475" cy="1023302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0066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7" autoAdjust="0"/>
    <p:restoredTop sz="94412" autoAdjust="0"/>
  </p:normalViewPr>
  <p:slideViewPr>
    <p:cSldViewPr snapToGrid="0">
      <p:cViewPr varScale="1">
        <p:scale>
          <a:sx n="105" d="100"/>
          <a:sy n="105" d="100"/>
        </p:scale>
        <p:origin x="930" y="108"/>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5895" cy="7589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6FF5DDD5-1CA6-D17E-DDEE-D8D5936BC4FE}"/>
              </a:ext>
            </a:extLst>
          </p:cNvPr>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57" tIns="49528" rIns="99057" bIns="49528" numCol="1" anchor="t" anchorCtr="0" compatLnSpc="1">
            <a:prstTxWarp prst="textNoShape">
              <a:avLst/>
            </a:prstTxWarp>
          </a:bodyPr>
          <a:lstStyle>
            <a:lvl1pPr defTabSz="990600" eaLnBrk="1" hangingPunct="1">
              <a:defRPr sz="1300">
                <a:latin typeface="Arial" charset="0"/>
                <a:cs typeface="Arial" charset="0"/>
              </a:defRPr>
            </a:lvl1pPr>
          </a:lstStyle>
          <a:p>
            <a:pPr>
              <a:defRPr/>
            </a:pPr>
            <a:endParaRPr lang="en-US"/>
          </a:p>
        </p:txBody>
      </p:sp>
      <p:sp>
        <p:nvSpPr>
          <p:cNvPr id="13315" name="Rectangle 3">
            <a:extLst>
              <a:ext uri="{FF2B5EF4-FFF2-40B4-BE49-F238E27FC236}">
                <a16:creationId xmlns:a16="http://schemas.microsoft.com/office/drawing/2014/main" id="{568EA592-4496-AFC6-B13B-D2100D68FA15}"/>
              </a:ext>
            </a:extLst>
          </p:cNvPr>
          <p:cNvSpPr>
            <a:spLocks noGrp="1" noChangeArrowheads="1"/>
          </p:cNvSpPr>
          <p:nvPr>
            <p:ph type="dt" sz="quarter" idx="1"/>
          </p:nvPr>
        </p:nvSpPr>
        <p:spPr bwMode="auto">
          <a:xfrm>
            <a:off x="4022725" y="0"/>
            <a:ext cx="3078163" cy="511175"/>
          </a:xfrm>
          <a:prstGeom prst="rect">
            <a:avLst/>
          </a:prstGeom>
          <a:noFill/>
          <a:ln w="9525">
            <a:noFill/>
            <a:miter lim="800000"/>
            <a:headEnd/>
            <a:tailEnd/>
          </a:ln>
          <a:effectLst/>
        </p:spPr>
        <p:txBody>
          <a:bodyPr vert="horz" wrap="square" lIns="99057" tIns="49528" rIns="99057" bIns="49528" numCol="1" anchor="t" anchorCtr="0" compatLnSpc="1">
            <a:prstTxWarp prst="textNoShape">
              <a:avLst/>
            </a:prstTxWarp>
          </a:bodyPr>
          <a:lstStyle>
            <a:lvl1pPr algn="r" defTabSz="990600" eaLnBrk="1" hangingPunct="1">
              <a:defRPr sz="1300">
                <a:latin typeface="Arial" charset="0"/>
                <a:cs typeface="Arial" charset="0"/>
              </a:defRPr>
            </a:lvl1pPr>
          </a:lstStyle>
          <a:p>
            <a:pPr>
              <a:defRPr/>
            </a:pPr>
            <a:endParaRPr lang="en-US"/>
          </a:p>
        </p:txBody>
      </p:sp>
      <p:sp>
        <p:nvSpPr>
          <p:cNvPr id="13316" name="Rectangle 4">
            <a:extLst>
              <a:ext uri="{FF2B5EF4-FFF2-40B4-BE49-F238E27FC236}">
                <a16:creationId xmlns:a16="http://schemas.microsoft.com/office/drawing/2014/main" id="{7175C61E-1404-9BB2-EE88-0500DBEE184D}"/>
              </a:ext>
            </a:extLst>
          </p:cNvPr>
          <p:cNvSpPr>
            <a:spLocks noGrp="1" noChangeArrowheads="1"/>
          </p:cNvSpPr>
          <p:nvPr>
            <p:ph type="ftr" sz="quarter" idx="2"/>
          </p:nvPr>
        </p:nvSpPr>
        <p:spPr bwMode="auto">
          <a:xfrm>
            <a:off x="0" y="9720263"/>
            <a:ext cx="3078163" cy="511175"/>
          </a:xfrm>
          <a:prstGeom prst="rect">
            <a:avLst/>
          </a:prstGeom>
          <a:noFill/>
          <a:ln w="9525">
            <a:noFill/>
            <a:miter lim="800000"/>
            <a:headEnd/>
            <a:tailEnd/>
          </a:ln>
          <a:effectLst/>
        </p:spPr>
        <p:txBody>
          <a:bodyPr vert="horz" wrap="square" lIns="99057" tIns="49528" rIns="99057" bIns="49528" numCol="1" anchor="b" anchorCtr="0" compatLnSpc="1">
            <a:prstTxWarp prst="textNoShape">
              <a:avLst/>
            </a:prstTxWarp>
          </a:bodyPr>
          <a:lstStyle>
            <a:lvl1pPr defTabSz="990600" eaLnBrk="1" hangingPunct="1">
              <a:defRPr sz="1300">
                <a:latin typeface="Arial" charset="0"/>
                <a:cs typeface="Arial" charset="0"/>
              </a:defRPr>
            </a:lvl1pPr>
          </a:lstStyle>
          <a:p>
            <a:pPr>
              <a:defRPr/>
            </a:pPr>
            <a:r>
              <a:rPr lang="en-US"/>
              <a:t>www.ntms.org</a:t>
            </a:r>
          </a:p>
        </p:txBody>
      </p:sp>
      <p:sp>
        <p:nvSpPr>
          <p:cNvPr id="13317" name="Rectangle 5">
            <a:extLst>
              <a:ext uri="{FF2B5EF4-FFF2-40B4-BE49-F238E27FC236}">
                <a16:creationId xmlns:a16="http://schemas.microsoft.com/office/drawing/2014/main" id="{FB0001FA-E179-D68E-6152-FC6831C4586A}"/>
              </a:ext>
            </a:extLst>
          </p:cNvPr>
          <p:cNvSpPr>
            <a:spLocks noGrp="1" noChangeArrowheads="1"/>
          </p:cNvSpPr>
          <p:nvPr>
            <p:ph type="sldNum" sz="quarter" idx="3"/>
          </p:nvPr>
        </p:nvSpPr>
        <p:spPr bwMode="auto">
          <a:xfrm>
            <a:off x="4022725" y="9720263"/>
            <a:ext cx="3078163" cy="511175"/>
          </a:xfrm>
          <a:prstGeom prst="rect">
            <a:avLst/>
          </a:prstGeom>
          <a:noFill/>
          <a:ln w="9525">
            <a:noFill/>
            <a:miter lim="800000"/>
            <a:headEnd/>
            <a:tailEnd/>
          </a:ln>
          <a:effectLst/>
        </p:spPr>
        <p:txBody>
          <a:bodyPr vert="horz" wrap="square" lIns="99057" tIns="49528" rIns="99057" bIns="49528" numCol="1" anchor="b" anchorCtr="0" compatLnSpc="1">
            <a:prstTxWarp prst="textNoShape">
              <a:avLst/>
            </a:prstTxWarp>
          </a:bodyPr>
          <a:lstStyle>
            <a:lvl1pPr algn="r" defTabSz="990600" eaLnBrk="1" hangingPunct="1">
              <a:defRPr sz="1300"/>
            </a:lvl1pPr>
          </a:lstStyle>
          <a:p>
            <a:pPr>
              <a:defRPr/>
            </a:pPr>
            <a:fld id="{CC1E2F30-C205-4FE4-8B5D-E229D222C830}"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438F60C2-F3F7-E856-9BAF-B0DBC5DC73F7}"/>
              </a:ext>
            </a:extLst>
          </p:cNvPr>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57" tIns="49528" rIns="99057" bIns="49528" numCol="1" anchor="t" anchorCtr="0" compatLnSpc="1">
            <a:prstTxWarp prst="textNoShape">
              <a:avLst/>
            </a:prstTxWarp>
          </a:bodyPr>
          <a:lstStyle>
            <a:lvl1pPr defTabSz="990600" eaLnBrk="1" hangingPunct="1">
              <a:defRPr sz="1300">
                <a:latin typeface="Arial" charset="0"/>
                <a:cs typeface="Arial" charset="0"/>
              </a:defRPr>
            </a:lvl1pPr>
          </a:lstStyle>
          <a:p>
            <a:pPr>
              <a:defRPr/>
            </a:pPr>
            <a:endParaRPr lang="en-US"/>
          </a:p>
        </p:txBody>
      </p:sp>
      <p:sp>
        <p:nvSpPr>
          <p:cNvPr id="12291" name="Rectangle 3">
            <a:extLst>
              <a:ext uri="{FF2B5EF4-FFF2-40B4-BE49-F238E27FC236}">
                <a16:creationId xmlns:a16="http://schemas.microsoft.com/office/drawing/2014/main" id="{ED214A58-2F77-19A4-2D4A-7CEC7B823620}"/>
              </a:ext>
            </a:extLst>
          </p:cNvPr>
          <p:cNvSpPr>
            <a:spLocks noGrp="1" noChangeArrowheads="1"/>
          </p:cNvSpPr>
          <p:nvPr>
            <p:ph type="dt" idx="1"/>
          </p:nvPr>
        </p:nvSpPr>
        <p:spPr bwMode="auto">
          <a:xfrm>
            <a:off x="4022725" y="0"/>
            <a:ext cx="3078163" cy="511175"/>
          </a:xfrm>
          <a:prstGeom prst="rect">
            <a:avLst/>
          </a:prstGeom>
          <a:noFill/>
          <a:ln w="9525">
            <a:noFill/>
            <a:miter lim="800000"/>
            <a:headEnd/>
            <a:tailEnd/>
          </a:ln>
          <a:effectLst/>
        </p:spPr>
        <p:txBody>
          <a:bodyPr vert="horz" wrap="square" lIns="99057" tIns="49528" rIns="99057" bIns="49528" numCol="1" anchor="t" anchorCtr="0" compatLnSpc="1">
            <a:prstTxWarp prst="textNoShape">
              <a:avLst/>
            </a:prstTxWarp>
          </a:bodyPr>
          <a:lstStyle>
            <a:lvl1pPr algn="r" defTabSz="990600" eaLnBrk="1" hangingPunct="1">
              <a:defRPr sz="1300">
                <a:latin typeface="Arial" charset="0"/>
                <a:cs typeface="Arial" charset="0"/>
              </a:defRPr>
            </a:lvl1pPr>
          </a:lstStyle>
          <a:p>
            <a:pPr>
              <a:defRPr/>
            </a:pPr>
            <a:endParaRPr lang="en-US"/>
          </a:p>
        </p:txBody>
      </p:sp>
      <p:sp>
        <p:nvSpPr>
          <p:cNvPr id="2052" name="Rectangle 4">
            <a:extLst>
              <a:ext uri="{FF2B5EF4-FFF2-40B4-BE49-F238E27FC236}">
                <a16:creationId xmlns:a16="http://schemas.microsoft.com/office/drawing/2014/main" id="{2B3C7EED-ADE0-F553-3B39-6C45D10D96D8}"/>
              </a:ext>
            </a:extLst>
          </p:cNvPr>
          <p:cNvSpPr>
            <a:spLocks noGrp="1" noRot="1" noChangeAspect="1" noChangeArrowheads="1" noTextEdit="1"/>
          </p:cNvSpPr>
          <p:nvPr>
            <p:ph type="sldImg" idx="2"/>
          </p:nvPr>
        </p:nvSpPr>
        <p:spPr bwMode="auto">
          <a:xfrm>
            <a:off x="992188" y="766763"/>
            <a:ext cx="5118100" cy="3838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a:extLst>
              <a:ext uri="{FF2B5EF4-FFF2-40B4-BE49-F238E27FC236}">
                <a16:creationId xmlns:a16="http://schemas.microsoft.com/office/drawing/2014/main" id="{9B1E71C7-CC02-5370-16C1-FCBFEF53737C}"/>
              </a:ext>
            </a:extLst>
          </p:cNvPr>
          <p:cNvSpPr>
            <a:spLocks noGrp="1" noChangeArrowheads="1"/>
          </p:cNvSpPr>
          <p:nvPr>
            <p:ph type="body" sz="quarter" idx="3"/>
          </p:nvPr>
        </p:nvSpPr>
        <p:spPr bwMode="auto">
          <a:xfrm>
            <a:off x="709613" y="4860925"/>
            <a:ext cx="5683250" cy="4605338"/>
          </a:xfrm>
          <a:prstGeom prst="rect">
            <a:avLst/>
          </a:prstGeom>
          <a:noFill/>
          <a:ln w="9525">
            <a:noFill/>
            <a:miter lim="800000"/>
            <a:headEnd/>
            <a:tailEnd/>
          </a:ln>
          <a:effectLst/>
        </p:spPr>
        <p:txBody>
          <a:bodyPr vert="horz" wrap="square" lIns="99057" tIns="49528" rIns="99057" bIns="4952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a:extLst>
              <a:ext uri="{FF2B5EF4-FFF2-40B4-BE49-F238E27FC236}">
                <a16:creationId xmlns:a16="http://schemas.microsoft.com/office/drawing/2014/main" id="{250D7B14-6EB8-7972-788C-41AC8CD44576}"/>
              </a:ext>
            </a:extLst>
          </p:cNvPr>
          <p:cNvSpPr>
            <a:spLocks noGrp="1" noChangeArrowheads="1"/>
          </p:cNvSpPr>
          <p:nvPr>
            <p:ph type="ftr" sz="quarter" idx="4"/>
          </p:nvPr>
        </p:nvSpPr>
        <p:spPr bwMode="auto">
          <a:xfrm>
            <a:off x="0" y="9720263"/>
            <a:ext cx="3078163" cy="511175"/>
          </a:xfrm>
          <a:prstGeom prst="rect">
            <a:avLst/>
          </a:prstGeom>
          <a:noFill/>
          <a:ln w="9525">
            <a:noFill/>
            <a:miter lim="800000"/>
            <a:headEnd/>
            <a:tailEnd/>
          </a:ln>
          <a:effectLst/>
        </p:spPr>
        <p:txBody>
          <a:bodyPr vert="horz" wrap="square" lIns="99057" tIns="49528" rIns="99057" bIns="49528" numCol="1" anchor="b" anchorCtr="0" compatLnSpc="1">
            <a:prstTxWarp prst="textNoShape">
              <a:avLst/>
            </a:prstTxWarp>
          </a:bodyPr>
          <a:lstStyle>
            <a:lvl1pPr defTabSz="990600" eaLnBrk="1" hangingPunct="1">
              <a:defRPr sz="1300">
                <a:latin typeface="Arial" charset="0"/>
                <a:cs typeface="Arial" charset="0"/>
              </a:defRPr>
            </a:lvl1pPr>
          </a:lstStyle>
          <a:p>
            <a:pPr>
              <a:defRPr/>
            </a:pPr>
            <a:r>
              <a:rPr lang="en-US"/>
              <a:t>www.ntms.org</a:t>
            </a:r>
          </a:p>
        </p:txBody>
      </p:sp>
      <p:sp>
        <p:nvSpPr>
          <p:cNvPr id="12295" name="Rectangle 7">
            <a:extLst>
              <a:ext uri="{FF2B5EF4-FFF2-40B4-BE49-F238E27FC236}">
                <a16:creationId xmlns:a16="http://schemas.microsoft.com/office/drawing/2014/main" id="{AE68D5BE-598D-A714-757B-4CD60A20DA56}"/>
              </a:ext>
            </a:extLst>
          </p:cNvPr>
          <p:cNvSpPr>
            <a:spLocks noGrp="1" noChangeArrowheads="1"/>
          </p:cNvSpPr>
          <p:nvPr>
            <p:ph type="sldNum" sz="quarter" idx="5"/>
          </p:nvPr>
        </p:nvSpPr>
        <p:spPr bwMode="auto">
          <a:xfrm>
            <a:off x="4022725" y="9720263"/>
            <a:ext cx="3078163" cy="511175"/>
          </a:xfrm>
          <a:prstGeom prst="rect">
            <a:avLst/>
          </a:prstGeom>
          <a:noFill/>
          <a:ln w="9525">
            <a:noFill/>
            <a:miter lim="800000"/>
            <a:headEnd/>
            <a:tailEnd/>
          </a:ln>
          <a:effectLst/>
        </p:spPr>
        <p:txBody>
          <a:bodyPr vert="horz" wrap="square" lIns="99057" tIns="49528" rIns="99057" bIns="49528" numCol="1" anchor="b" anchorCtr="0" compatLnSpc="1">
            <a:prstTxWarp prst="textNoShape">
              <a:avLst/>
            </a:prstTxWarp>
          </a:bodyPr>
          <a:lstStyle>
            <a:lvl1pPr algn="r" defTabSz="990600" eaLnBrk="1" hangingPunct="1">
              <a:defRPr sz="1300"/>
            </a:lvl1pPr>
          </a:lstStyle>
          <a:p>
            <a:pPr>
              <a:defRPr/>
            </a:pPr>
            <a:fld id="{1976363F-E052-4CFC-9D35-ED3E67DB241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a:extLst>
              <a:ext uri="{FF2B5EF4-FFF2-40B4-BE49-F238E27FC236}">
                <a16:creationId xmlns:a16="http://schemas.microsoft.com/office/drawing/2014/main" id="{2B10781C-E285-8B25-9165-CB427F9489DF}"/>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r>
              <a:rPr lang="en-US" altLang="en-US" sz="1300"/>
              <a:t>www.ntms.org</a:t>
            </a:r>
          </a:p>
        </p:txBody>
      </p:sp>
      <p:sp>
        <p:nvSpPr>
          <p:cNvPr id="5123" name="Rectangle 7">
            <a:extLst>
              <a:ext uri="{FF2B5EF4-FFF2-40B4-BE49-F238E27FC236}">
                <a16:creationId xmlns:a16="http://schemas.microsoft.com/office/drawing/2014/main" id="{AF4A5723-2577-0AA6-BEC0-11905C52906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D4A4E83-6741-4A0A-8A29-E0B119993204}" type="slidenum">
              <a:rPr lang="en-US" altLang="en-US" sz="1300" smtClean="0"/>
              <a:pPr>
                <a:spcBef>
                  <a:spcPct val="0"/>
                </a:spcBef>
              </a:pPr>
              <a:t>1</a:t>
            </a:fld>
            <a:endParaRPr lang="en-US" altLang="en-US" sz="1300"/>
          </a:p>
        </p:txBody>
      </p:sp>
      <p:sp>
        <p:nvSpPr>
          <p:cNvPr id="5124" name="Rectangle 2">
            <a:extLst>
              <a:ext uri="{FF2B5EF4-FFF2-40B4-BE49-F238E27FC236}">
                <a16:creationId xmlns:a16="http://schemas.microsoft.com/office/drawing/2014/main" id="{66035445-0930-5672-829D-2FE60F323001}"/>
              </a:ext>
            </a:extLst>
          </p:cNvPr>
          <p:cNvSpPr>
            <a:spLocks noGrp="1" noRot="1" noChangeAspect="1" noChangeArrowheads="1" noTextEdit="1"/>
          </p:cNvSpPr>
          <p:nvPr>
            <p:ph type="sldImg"/>
          </p:nvPr>
        </p:nvSpPr>
        <p:spPr>
          <a:ln/>
        </p:spPr>
      </p:sp>
      <p:sp>
        <p:nvSpPr>
          <p:cNvPr id="5125" name="Rectangle 3">
            <a:extLst>
              <a:ext uri="{FF2B5EF4-FFF2-40B4-BE49-F238E27FC236}">
                <a16:creationId xmlns:a16="http://schemas.microsoft.com/office/drawing/2014/main" id="{5C6663A9-679F-5F8F-1395-ED590BEB26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a:extLst>
              <a:ext uri="{FF2B5EF4-FFF2-40B4-BE49-F238E27FC236}">
                <a16:creationId xmlns:a16="http://schemas.microsoft.com/office/drawing/2014/main" id="{26232908-CA3B-7349-7D28-DDF5DC2CCF73}"/>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r>
              <a:rPr lang="en-US" altLang="en-US" sz="1300"/>
              <a:t>www.ntms.org</a:t>
            </a:r>
          </a:p>
        </p:txBody>
      </p:sp>
      <p:sp>
        <p:nvSpPr>
          <p:cNvPr id="10243" name="Rectangle 7">
            <a:extLst>
              <a:ext uri="{FF2B5EF4-FFF2-40B4-BE49-F238E27FC236}">
                <a16:creationId xmlns:a16="http://schemas.microsoft.com/office/drawing/2014/main" id="{F9A37BB9-20BF-8A3E-D529-ABA3F6C5E7E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BAA190D-077B-4448-8E8A-DA696A7B0E84}" type="slidenum">
              <a:rPr lang="en-US" altLang="en-US" sz="1300" smtClean="0"/>
              <a:pPr>
                <a:spcBef>
                  <a:spcPct val="0"/>
                </a:spcBef>
              </a:pPr>
              <a:t>5</a:t>
            </a:fld>
            <a:endParaRPr lang="en-US" altLang="en-US" sz="1300"/>
          </a:p>
        </p:txBody>
      </p:sp>
      <p:sp>
        <p:nvSpPr>
          <p:cNvPr id="10244" name="Rectangle 2">
            <a:extLst>
              <a:ext uri="{FF2B5EF4-FFF2-40B4-BE49-F238E27FC236}">
                <a16:creationId xmlns:a16="http://schemas.microsoft.com/office/drawing/2014/main" id="{4137561A-7159-9EB3-0DB8-0EA1AE8460D2}"/>
              </a:ext>
            </a:extLst>
          </p:cNvPr>
          <p:cNvSpPr>
            <a:spLocks noGrp="1" noRot="1" noChangeAspect="1" noChangeArrowheads="1" noTextEdit="1"/>
          </p:cNvSpPr>
          <p:nvPr>
            <p:ph type="sldImg"/>
          </p:nvPr>
        </p:nvSpPr>
        <p:spPr>
          <a:ln/>
        </p:spPr>
      </p:sp>
      <p:sp>
        <p:nvSpPr>
          <p:cNvPr id="10245" name="Rectangle 3">
            <a:extLst>
              <a:ext uri="{FF2B5EF4-FFF2-40B4-BE49-F238E27FC236}">
                <a16:creationId xmlns:a16="http://schemas.microsoft.com/office/drawing/2014/main" id="{0C2A5DE2-54E5-E354-B992-F80F5F303EC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a:extLst>
              <a:ext uri="{FF2B5EF4-FFF2-40B4-BE49-F238E27FC236}">
                <a16:creationId xmlns:a16="http://schemas.microsoft.com/office/drawing/2014/main" id="{BFAA9D37-EE7B-2FF9-62E2-D3EFA7E12F05}"/>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r>
              <a:rPr lang="en-US" altLang="en-US" sz="1300"/>
              <a:t>www.ntms.org</a:t>
            </a:r>
          </a:p>
        </p:txBody>
      </p:sp>
      <p:sp>
        <p:nvSpPr>
          <p:cNvPr id="13315" name="Rectangle 7">
            <a:extLst>
              <a:ext uri="{FF2B5EF4-FFF2-40B4-BE49-F238E27FC236}">
                <a16:creationId xmlns:a16="http://schemas.microsoft.com/office/drawing/2014/main" id="{4A440AAD-1860-4FE4-AAA4-F67B2C82F73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29ED555-9529-4B3E-A422-70240DCEB9A9}" type="slidenum">
              <a:rPr lang="en-US" altLang="en-US" sz="1300" smtClean="0"/>
              <a:pPr>
                <a:spcBef>
                  <a:spcPct val="0"/>
                </a:spcBef>
              </a:pPr>
              <a:t>7</a:t>
            </a:fld>
            <a:endParaRPr lang="en-US" altLang="en-US" sz="1300"/>
          </a:p>
        </p:txBody>
      </p:sp>
      <p:sp>
        <p:nvSpPr>
          <p:cNvPr id="13316" name="Rectangle 2">
            <a:extLst>
              <a:ext uri="{FF2B5EF4-FFF2-40B4-BE49-F238E27FC236}">
                <a16:creationId xmlns:a16="http://schemas.microsoft.com/office/drawing/2014/main" id="{57228DBE-A522-4A6F-22C2-50D674BF5FF9}"/>
              </a:ext>
            </a:extLst>
          </p:cNvPr>
          <p:cNvSpPr>
            <a:spLocks noGrp="1" noRot="1" noChangeAspect="1" noChangeArrowheads="1" noTextEdit="1"/>
          </p:cNvSpPr>
          <p:nvPr>
            <p:ph type="sldImg"/>
          </p:nvPr>
        </p:nvSpPr>
        <p:spPr>
          <a:ln/>
        </p:spPr>
      </p:sp>
      <p:sp>
        <p:nvSpPr>
          <p:cNvPr id="13317" name="Rectangle 3">
            <a:extLst>
              <a:ext uri="{FF2B5EF4-FFF2-40B4-BE49-F238E27FC236}">
                <a16:creationId xmlns:a16="http://schemas.microsoft.com/office/drawing/2014/main" id="{DB73756A-3C0B-A158-18C6-6A471CA025D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a:extLst>
              <a:ext uri="{FF2B5EF4-FFF2-40B4-BE49-F238E27FC236}">
                <a16:creationId xmlns:a16="http://schemas.microsoft.com/office/drawing/2014/main" id="{EC87B459-6B02-B955-5430-EF7800EF0934}"/>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r>
              <a:rPr lang="en-US" altLang="en-US" sz="1300"/>
              <a:t>www.ntms.org</a:t>
            </a:r>
          </a:p>
        </p:txBody>
      </p:sp>
      <p:sp>
        <p:nvSpPr>
          <p:cNvPr id="17411" name="Rectangle 7">
            <a:extLst>
              <a:ext uri="{FF2B5EF4-FFF2-40B4-BE49-F238E27FC236}">
                <a16:creationId xmlns:a16="http://schemas.microsoft.com/office/drawing/2014/main" id="{3DC3EAC0-42FF-F1B4-A2BA-09E6C76D238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1A473DD-0E5C-44EE-9AA4-0625D27ED1E1}" type="slidenum">
              <a:rPr lang="en-US" altLang="en-US" sz="1300" smtClean="0"/>
              <a:pPr>
                <a:spcBef>
                  <a:spcPct val="0"/>
                </a:spcBef>
              </a:pPr>
              <a:t>10</a:t>
            </a:fld>
            <a:endParaRPr lang="en-US" altLang="en-US" sz="1300"/>
          </a:p>
        </p:txBody>
      </p:sp>
      <p:sp>
        <p:nvSpPr>
          <p:cNvPr id="17412" name="Rectangle 2">
            <a:extLst>
              <a:ext uri="{FF2B5EF4-FFF2-40B4-BE49-F238E27FC236}">
                <a16:creationId xmlns:a16="http://schemas.microsoft.com/office/drawing/2014/main" id="{3C15DB6D-FD2F-87B0-6E92-6EDED2BF4001}"/>
              </a:ext>
            </a:extLst>
          </p:cNvPr>
          <p:cNvSpPr>
            <a:spLocks noGrp="1" noRot="1" noChangeAspect="1" noChangeArrowheads="1" noTextEdit="1"/>
          </p:cNvSpPr>
          <p:nvPr>
            <p:ph type="sldImg"/>
          </p:nvPr>
        </p:nvSpPr>
        <p:spPr>
          <a:xfrm>
            <a:off x="1017588" y="777875"/>
            <a:ext cx="5067300" cy="3802063"/>
          </a:xfrm>
          <a:ln/>
        </p:spPr>
      </p:sp>
      <p:sp>
        <p:nvSpPr>
          <p:cNvPr id="17413" name="Rectangle 3">
            <a:extLst>
              <a:ext uri="{FF2B5EF4-FFF2-40B4-BE49-F238E27FC236}">
                <a16:creationId xmlns:a16="http://schemas.microsoft.com/office/drawing/2014/main" id="{FACE00E6-E055-611D-1AB9-DBAB9ACB5838}"/>
              </a:ext>
            </a:extLst>
          </p:cNvPr>
          <p:cNvSpPr>
            <a:spLocks noGrp="1" noChangeArrowheads="1"/>
          </p:cNvSpPr>
          <p:nvPr>
            <p:ph type="body" idx="1"/>
          </p:nvPr>
        </p:nvSpPr>
        <p:spPr>
          <a:xfrm>
            <a:off x="947738" y="4838700"/>
            <a:ext cx="5207000" cy="46688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a:extLst>
              <a:ext uri="{FF2B5EF4-FFF2-40B4-BE49-F238E27FC236}">
                <a16:creationId xmlns:a16="http://schemas.microsoft.com/office/drawing/2014/main" id="{E4C2A8CA-DFE5-2F6D-F92A-497007DEB9B8}"/>
              </a:ext>
            </a:extLst>
          </p:cNvPr>
          <p:cNvSpPr>
            <a:spLocks noGrp="1" noChangeArrowheads="1"/>
          </p:cNvSpPr>
          <p:nvPr>
            <p:ph type="ftr" sz="quarter" idx="10"/>
          </p:nvPr>
        </p:nvSpPr>
        <p:spPr>
          <a:ln/>
        </p:spPr>
        <p:txBody>
          <a:bodyPr/>
          <a:lstStyle>
            <a:lvl1pPr>
              <a:defRPr/>
            </a:lvl1pPr>
          </a:lstStyle>
          <a:p>
            <a:pPr>
              <a:defRPr/>
            </a:pPr>
            <a:r>
              <a:rPr lang="en-US"/>
              <a:t>WWW.NTMS.ORG</a:t>
            </a:r>
          </a:p>
        </p:txBody>
      </p:sp>
      <p:sp>
        <p:nvSpPr>
          <p:cNvPr id="5" name="Rectangle 6">
            <a:extLst>
              <a:ext uri="{FF2B5EF4-FFF2-40B4-BE49-F238E27FC236}">
                <a16:creationId xmlns:a16="http://schemas.microsoft.com/office/drawing/2014/main" id="{09964C5F-4731-59D0-A8C6-7048989C85F3}"/>
              </a:ext>
            </a:extLst>
          </p:cNvPr>
          <p:cNvSpPr>
            <a:spLocks noGrp="1" noChangeArrowheads="1"/>
          </p:cNvSpPr>
          <p:nvPr>
            <p:ph type="sldNum" sz="quarter" idx="11"/>
          </p:nvPr>
        </p:nvSpPr>
        <p:spPr>
          <a:ln/>
        </p:spPr>
        <p:txBody>
          <a:bodyPr/>
          <a:lstStyle>
            <a:lvl1pPr>
              <a:defRPr/>
            </a:lvl1pPr>
          </a:lstStyle>
          <a:p>
            <a:pPr>
              <a:defRPr/>
            </a:pPr>
            <a:fld id="{29224D70-1B05-4C42-9628-6615052B7027}" type="slidenum">
              <a:rPr lang="en-US" altLang="en-US"/>
              <a:pPr>
                <a:defRPr/>
              </a:pPr>
              <a:t>‹#›</a:t>
            </a:fld>
            <a:endParaRPr lang="en-US" altLang="en-US"/>
          </a:p>
        </p:txBody>
      </p:sp>
    </p:spTree>
    <p:extLst>
      <p:ext uri="{BB962C8B-B14F-4D97-AF65-F5344CB8AC3E}">
        <p14:creationId xmlns:p14="http://schemas.microsoft.com/office/powerpoint/2010/main" val="3859128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02007383-C312-8D05-9E1F-302EA3B43C93}"/>
              </a:ext>
            </a:extLst>
          </p:cNvPr>
          <p:cNvSpPr>
            <a:spLocks noGrp="1" noChangeArrowheads="1"/>
          </p:cNvSpPr>
          <p:nvPr>
            <p:ph type="ftr" sz="quarter" idx="10"/>
          </p:nvPr>
        </p:nvSpPr>
        <p:spPr>
          <a:ln/>
        </p:spPr>
        <p:txBody>
          <a:bodyPr/>
          <a:lstStyle>
            <a:lvl1pPr>
              <a:defRPr/>
            </a:lvl1pPr>
          </a:lstStyle>
          <a:p>
            <a:pPr>
              <a:defRPr/>
            </a:pPr>
            <a:r>
              <a:rPr lang="en-US"/>
              <a:t>WWW.NTMS.ORG</a:t>
            </a:r>
          </a:p>
        </p:txBody>
      </p:sp>
      <p:sp>
        <p:nvSpPr>
          <p:cNvPr id="5" name="Rectangle 6">
            <a:extLst>
              <a:ext uri="{FF2B5EF4-FFF2-40B4-BE49-F238E27FC236}">
                <a16:creationId xmlns:a16="http://schemas.microsoft.com/office/drawing/2014/main" id="{53BD4F9E-2781-9DA2-1088-C2F459052B93}"/>
              </a:ext>
            </a:extLst>
          </p:cNvPr>
          <p:cNvSpPr>
            <a:spLocks noGrp="1" noChangeArrowheads="1"/>
          </p:cNvSpPr>
          <p:nvPr>
            <p:ph type="sldNum" sz="quarter" idx="11"/>
          </p:nvPr>
        </p:nvSpPr>
        <p:spPr>
          <a:ln/>
        </p:spPr>
        <p:txBody>
          <a:bodyPr/>
          <a:lstStyle>
            <a:lvl1pPr>
              <a:defRPr/>
            </a:lvl1pPr>
          </a:lstStyle>
          <a:p>
            <a:pPr>
              <a:defRPr/>
            </a:pPr>
            <a:fld id="{50C8C970-8D3C-44AB-8DF4-4E93649A5B65}" type="slidenum">
              <a:rPr lang="en-US" altLang="en-US"/>
              <a:pPr>
                <a:defRPr/>
              </a:pPr>
              <a:t>‹#›</a:t>
            </a:fld>
            <a:endParaRPr lang="en-US" altLang="en-US"/>
          </a:p>
        </p:txBody>
      </p:sp>
    </p:spTree>
    <p:extLst>
      <p:ext uri="{BB962C8B-B14F-4D97-AF65-F5344CB8AC3E}">
        <p14:creationId xmlns:p14="http://schemas.microsoft.com/office/powerpoint/2010/main" val="1065960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97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600"/>
            <a:ext cx="6019800" cy="5897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679B2BC4-41CA-01A9-B7DF-4731B13A5A80}"/>
              </a:ext>
            </a:extLst>
          </p:cNvPr>
          <p:cNvSpPr>
            <a:spLocks noGrp="1" noChangeArrowheads="1"/>
          </p:cNvSpPr>
          <p:nvPr>
            <p:ph type="ftr" sz="quarter" idx="10"/>
          </p:nvPr>
        </p:nvSpPr>
        <p:spPr>
          <a:ln/>
        </p:spPr>
        <p:txBody>
          <a:bodyPr/>
          <a:lstStyle>
            <a:lvl1pPr>
              <a:defRPr/>
            </a:lvl1pPr>
          </a:lstStyle>
          <a:p>
            <a:pPr>
              <a:defRPr/>
            </a:pPr>
            <a:r>
              <a:rPr lang="en-US"/>
              <a:t>WWW.NTMS.ORG</a:t>
            </a:r>
          </a:p>
        </p:txBody>
      </p:sp>
      <p:sp>
        <p:nvSpPr>
          <p:cNvPr id="5" name="Rectangle 6">
            <a:extLst>
              <a:ext uri="{FF2B5EF4-FFF2-40B4-BE49-F238E27FC236}">
                <a16:creationId xmlns:a16="http://schemas.microsoft.com/office/drawing/2014/main" id="{A0520A04-3E61-CA63-CBD8-143DE14DDCC1}"/>
              </a:ext>
            </a:extLst>
          </p:cNvPr>
          <p:cNvSpPr>
            <a:spLocks noGrp="1" noChangeArrowheads="1"/>
          </p:cNvSpPr>
          <p:nvPr>
            <p:ph type="sldNum" sz="quarter" idx="11"/>
          </p:nvPr>
        </p:nvSpPr>
        <p:spPr>
          <a:ln/>
        </p:spPr>
        <p:txBody>
          <a:bodyPr/>
          <a:lstStyle>
            <a:lvl1pPr>
              <a:defRPr/>
            </a:lvl1pPr>
          </a:lstStyle>
          <a:p>
            <a:pPr>
              <a:defRPr/>
            </a:pPr>
            <a:fld id="{0A12F496-19BA-4747-A3AE-EBB27C588C8F}" type="slidenum">
              <a:rPr lang="en-US" altLang="en-US"/>
              <a:pPr>
                <a:defRPr/>
              </a:pPr>
              <a:t>‹#›</a:t>
            </a:fld>
            <a:endParaRPr lang="en-US" altLang="en-US"/>
          </a:p>
        </p:txBody>
      </p:sp>
    </p:spTree>
    <p:extLst>
      <p:ext uri="{BB962C8B-B14F-4D97-AF65-F5344CB8AC3E}">
        <p14:creationId xmlns:p14="http://schemas.microsoft.com/office/powerpoint/2010/main" val="8904290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64770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a:p>
        </p:txBody>
      </p:sp>
      <p:sp>
        <p:nvSpPr>
          <p:cNvPr id="5" name="Rectangle 5">
            <a:extLst>
              <a:ext uri="{FF2B5EF4-FFF2-40B4-BE49-F238E27FC236}">
                <a16:creationId xmlns:a16="http://schemas.microsoft.com/office/drawing/2014/main" id="{C2C39806-2C41-4A46-9D73-7565CD7FEC3F}"/>
              </a:ext>
            </a:extLst>
          </p:cNvPr>
          <p:cNvSpPr>
            <a:spLocks noGrp="1" noChangeArrowheads="1"/>
          </p:cNvSpPr>
          <p:nvPr>
            <p:ph type="ftr" sz="quarter" idx="10"/>
          </p:nvPr>
        </p:nvSpPr>
        <p:spPr>
          <a:ln/>
        </p:spPr>
        <p:txBody>
          <a:bodyPr/>
          <a:lstStyle>
            <a:lvl1pPr>
              <a:defRPr/>
            </a:lvl1pPr>
          </a:lstStyle>
          <a:p>
            <a:pPr>
              <a:defRPr/>
            </a:pPr>
            <a:r>
              <a:rPr lang="en-US"/>
              <a:t>WWW.NTMS.ORG</a:t>
            </a:r>
          </a:p>
        </p:txBody>
      </p:sp>
      <p:sp>
        <p:nvSpPr>
          <p:cNvPr id="6" name="Rectangle 6">
            <a:extLst>
              <a:ext uri="{FF2B5EF4-FFF2-40B4-BE49-F238E27FC236}">
                <a16:creationId xmlns:a16="http://schemas.microsoft.com/office/drawing/2014/main" id="{36F36763-E7B0-F52F-BE2A-EBE70807C5E0}"/>
              </a:ext>
            </a:extLst>
          </p:cNvPr>
          <p:cNvSpPr>
            <a:spLocks noGrp="1" noChangeArrowheads="1"/>
          </p:cNvSpPr>
          <p:nvPr>
            <p:ph type="sldNum" sz="quarter" idx="11"/>
          </p:nvPr>
        </p:nvSpPr>
        <p:spPr>
          <a:ln/>
        </p:spPr>
        <p:txBody>
          <a:bodyPr/>
          <a:lstStyle>
            <a:lvl1pPr>
              <a:defRPr/>
            </a:lvl1pPr>
          </a:lstStyle>
          <a:p>
            <a:pPr>
              <a:defRPr/>
            </a:pPr>
            <a:fld id="{D8548B9C-7FFE-485E-9A95-915A2A627CAC}" type="slidenum">
              <a:rPr lang="en-US" altLang="en-US"/>
              <a:pPr>
                <a:defRPr/>
              </a:pPr>
              <a:t>‹#›</a:t>
            </a:fld>
            <a:endParaRPr lang="en-US" altLang="en-US"/>
          </a:p>
        </p:txBody>
      </p:sp>
    </p:spTree>
    <p:extLst>
      <p:ext uri="{BB962C8B-B14F-4D97-AF65-F5344CB8AC3E}">
        <p14:creationId xmlns:p14="http://schemas.microsoft.com/office/powerpoint/2010/main" val="3507734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64770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5">
            <a:extLst>
              <a:ext uri="{FF2B5EF4-FFF2-40B4-BE49-F238E27FC236}">
                <a16:creationId xmlns:a16="http://schemas.microsoft.com/office/drawing/2014/main" id="{FCE6290A-A849-C378-D6A2-099D43CAC3BD}"/>
              </a:ext>
            </a:extLst>
          </p:cNvPr>
          <p:cNvSpPr>
            <a:spLocks noGrp="1" noChangeArrowheads="1"/>
          </p:cNvSpPr>
          <p:nvPr>
            <p:ph type="ftr" sz="quarter" idx="10"/>
          </p:nvPr>
        </p:nvSpPr>
        <p:spPr>
          <a:ln/>
        </p:spPr>
        <p:txBody>
          <a:bodyPr/>
          <a:lstStyle>
            <a:lvl1pPr>
              <a:defRPr/>
            </a:lvl1pPr>
          </a:lstStyle>
          <a:p>
            <a:pPr>
              <a:defRPr/>
            </a:pPr>
            <a:r>
              <a:rPr lang="en-US"/>
              <a:t>WWW.NTMS.ORG</a:t>
            </a:r>
          </a:p>
        </p:txBody>
      </p:sp>
      <p:sp>
        <p:nvSpPr>
          <p:cNvPr id="5" name="Rectangle 6">
            <a:extLst>
              <a:ext uri="{FF2B5EF4-FFF2-40B4-BE49-F238E27FC236}">
                <a16:creationId xmlns:a16="http://schemas.microsoft.com/office/drawing/2014/main" id="{E4F1A340-2DC8-B7FC-31E1-DF696B1BDB4B}"/>
              </a:ext>
            </a:extLst>
          </p:cNvPr>
          <p:cNvSpPr>
            <a:spLocks noGrp="1" noChangeArrowheads="1"/>
          </p:cNvSpPr>
          <p:nvPr>
            <p:ph type="sldNum" sz="quarter" idx="11"/>
          </p:nvPr>
        </p:nvSpPr>
        <p:spPr>
          <a:ln/>
        </p:spPr>
        <p:txBody>
          <a:bodyPr/>
          <a:lstStyle>
            <a:lvl1pPr>
              <a:defRPr/>
            </a:lvl1pPr>
          </a:lstStyle>
          <a:p>
            <a:pPr>
              <a:defRPr/>
            </a:pPr>
            <a:fld id="{55219DE5-EB55-48DE-B587-5A371EA82AB1}" type="slidenum">
              <a:rPr lang="en-US" altLang="en-US"/>
              <a:pPr>
                <a:defRPr/>
              </a:pPr>
              <a:t>‹#›</a:t>
            </a:fld>
            <a:endParaRPr lang="en-US" altLang="en-US"/>
          </a:p>
        </p:txBody>
      </p:sp>
    </p:spTree>
    <p:extLst>
      <p:ext uri="{BB962C8B-B14F-4D97-AF65-F5344CB8AC3E}">
        <p14:creationId xmlns:p14="http://schemas.microsoft.com/office/powerpoint/2010/main" val="1076076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094D7A9C-DBEC-47BF-7306-CB4DDCC135FB}"/>
              </a:ext>
            </a:extLst>
          </p:cNvPr>
          <p:cNvSpPr>
            <a:spLocks noGrp="1" noChangeArrowheads="1"/>
          </p:cNvSpPr>
          <p:nvPr>
            <p:ph type="ftr" sz="quarter" idx="10"/>
          </p:nvPr>
        </p:nvSpPr>
        <p:spPr>
          <a:ln/>
        </p:spPr>
        <p:txBody>
          <a:bodyPr/>
          <a:lstStyle>
            <a:lvl1pPr>
              <a:defRPr/>
            </a:lvl1pPr>
          </a:lstStyle>
          <a:p>
            <a:pPr>
              <a:defRPr/>
            </a:pPr>
            <a:r>
              <a:rPr lang="en-US"/>
              <a:t>WWW.NTMS.ORG</a:t>
            </a:r>
          </a:p>
        </p:txBody>
      </p:sp>
      <p:sp>
        <p:nvSpPr>
          <p:cNvPr id="5" name="Rectangle 6">
            <a:extLst>
              <a:ext uri="{FF2B5EF4-FFF2-40B4-BE49-F238E27FC236}">
                <a16:creationId xmlns:a16="http://schemas.microsoft.com/office/drawing/2014/main" id="{72AED9A2-4599-EB10-F4EA-FE5B356958E6}"/>
              </a:ext>
            </a:extLst>
          </p:cNvPr>
          <p:cNvSpPr>
            <a:spLocks noGrp="1" noChangeArrowheads="1"/>
          </p:cNvSpPr>
          <p:nvPr>
            <p:ph type="sldNum" sz="quarter" idx="11"/>
          </p:nvPr>
        </p:nvSpPr>
        <p:spPr>
          <a:ln/>
        </p:spPr>
        <p:txBody>
          <a:bodyPr/>
          <a:lstStyle>
            <a:lvl1pPr>
              <a:defRPr/>
            </a:lvl1pPr>
          </a:lstStyle>
          <a:p>
            <a:pPr>
              <a:defRPr/>
            </a:pPr>
            <a:fld id="{446FBB70-7B8C-40AC-8721-5583B73A098E}" type="slidenum">
              <a:rPr lang="en-US" altLang="en-US"/>
              <a:pPr>
                <a:defRPr/>
              </a:pPr>
              <a:t>‹#›</a:t>
            </a:fld>
            <a:endParaRPr lang="en-US" altLang="en-US"/>
          </a:p>
        </p:txBody>
      </p:sp>
    </p:spTree>
    <p:extLst>
      <p:ext uri="{BB962C8B-B14F-4D97-AF65-F5344CB8AC3E}">
        <p14:creationId xmlns:p14="http://schemas.microsoft.com/office/powerpoint/2010/main" val="3717286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8F5F0ADF-76D2-453B-1B9D-7A6E8320DFF8}"/>
              </a:ext>
            </a:extLst>
          </p:cNvPr>
          <p:cNvSpPr>
            <a:spLocks noGrp="1" noChangeArrowheads="1"/>
          </p:cNvSpPr>
          <p:nvPr>
            <p:ph type="ftr" sz="quarter" idx="10"/>
          </p:nvPr>
        </p:nvSpPr>
        <p:spPr>
          <a:ln/>
        </p:spPr>
        <p:txBody>
          <a:bodyPr/>
          <a:lstStyle>
            <a:lvl1pPr>
              <a:defRPr/>
            </a:lvl1pPr>
          </a:lstStyle>
          <a:p>
            <a:pPr>
              <a:defRPr/>
            </a:pPr>
            <a:r>
              <a:rPr lang="en-US"/>
              <a:t>WWW.NTMS.ORG</a:t>
            </a:r>
          </a:p>
        </p:txBody>
      </p:sp>
      <p:sp>
        <p:nvSpPr>
          <p:cNvPr id="5" name="Rectangle 6">
            <a:extLst>
              <a:ext uri="{FF2B5EF4-FFF2-40B4-BE49-F238E27FC236}">
                <a16:creationId xmlns:a16="http://schemas.microsoft.com/office/drawing/2014/main" id="{90147A92-62F1-080B-E7AC-72BE3CC2BC43}"/>
              </a:ext>
            </a:extLst>
          </p:cNvPr>
          <p:cNvSpPr>
            <a:spLocks noGrp="1" noChangeArrowheads="1"/>
          </p:cNvSpPr>
          <p:nvPr>
            <p:ph type="sldNum" sz="quarter" idx="11"/>
          </p:nvPr>
        </p:nvSpPr>
        <p:spPr>
          <a:ln/>
        </p:spPr>
        <p:txBody>
          <a:bodyPr/>
          <a:lstStyle>
            <a:lvl1pPr>
              <a:defRPr/>
            </a:lvl1pPr>
          </a:lstStyle>
          <a:p>
            <a:pPr>
              <a:defRPr/>
            </a:pPr>
            <a:fld id="{BC5AFEA8-0DED-485E-AE70-D2968E067207}" type="slidenum">
              <a:rPr lang="en-US" altLang="en-US"/>
              <a:pPr>
                <a:defRPr/>
              </a:pPr>
              <a:t>‹#›</a:t>
            </a:fld>
            <a:endParaRPr lang="en-US" altLang="en-US"/>
          </a:p>
        </p:txBody>
      </p:sp>
    </p:spTree>
    <p:extLst>
      <p:ext uri="{BB962C8B-B14F-4D97-AF65-F5344CB8AC3E}">
        <p14:creationId xmlns:p14="http://schemas.microsoft.com/office/powerpoint/2010/main" val="531505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61B80582-E3E9-F070-AB9D-B0E9F807CC48}"/>
              </a:ext>
            </a:extLst>
          </p:cNvPr>
          <p:cNvSpPr>
            <a:spLocks noGrp="1" noChangeArrowheads="1"/>
          </p:cNvSpPr>
          <p:nvPr>
            <p:ph type="ftr" sz="quarter" idx="10"/>
          </p:nvPr>
        </p:nvSpPr>
        <p:spPr>
          <a:ln/>
        </p:spPr>
        <p:txBody>
          <a:bodyPr/>
          <a:lstStyle>
            <a:lvl1pPr>
              <a:defRPr/>
            </a:lvl1pPr>
          </a:lstStyle>
          <a:p>
            <a:pPr>
              <a:defRPr/>
            </a:pPr>
            <a:r>
              <a:rPr lang="en-US"/>
              <a:t>WWW.NTMS.ORG</a:t>
            </a:r>
          </a:p>
        </p:txBody>
      </p:sp>
      <p:sp>
        <p:nvSpPr>
          <p:cNvPr id="6" name="Rectangle 6">
            <a:extLst>
              <a:ext uri="{FF2B5EF4-FFF2-40B4-BE49-F238E27FC236}">
                <a16:creationId xmlns:a16="http://schemas.microsoft.com/office/drawing/2014/main" id="{375BBFE4-529F-3D01-E004-170D0E4A6386}"/>
              </a:ext>
            </a:extLst>
          </p:cNvPr>
          <p:cNvSpPr>
            <a:spLocks noGrp="1" noChangeArrowheads="1"/>
          </p:cNvSpPr>
          <p:nvPr>
            <p:ph type="sldNum" sz="quarter" idx="11"/>
          </p:nvPr>
        </p:nvSpPr>
        <p:spPr>
          <a:ln/>
        </p:spPr>
        <p:txBody>
          <a:bodyPr/>
          <a:lstStyle>
            <a:lvl1pPr>
              <a:defRPr/>
            </a:lvl1pPr>
          </a:lstStyle>
          <a:p>
            <a:pPr>
              <a:defRPr/>
            </a:pPr>
            <a:fld id="{2FDDE527-B50C-4CF9-A57B-882DDEF7E02F}" type="slidenum">
              <a:rPr lang="en-US" altLang="en-US"/>
              <a:pPr>
                <a:defRPr/>
              </a:pPr>
              <a:t>‹#›</a:t>
            </a:fld>
            <a:endParaRPr lang="en-US" altLang="en-US"/>
          </a:p>
        </p:txBody>
      </p:sp>
    </p:spTree>
    <p:extLst>
      <p:ext uri="{BB962C8B-B14F-4D97-AF65-F5344CB8AC3E}">
        <p14:creationId xmlns:p14="http://schemas.microsoft.com/office/powerpoint/2010/main" val="2407575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88C86D7E-6EA8-F1BD-6091-09D1217994DF}"/>
              </a:ext>
            </a:extLst>
          </p:cNvPr>
          <p:cNvSpPr>
            <a:spLocks noGrp="1" noChangeArrowheads="1"/>
          </p:cNvSpPr>
          <p:nvPr>
            <p:ph type="ftr" sz="quarter" idx="10"/>
          </p:nvPr>
        </p:nvSpPr>
        <p:spPr>
          <a:ln/>
        </p:spPr>
        <p:txBody>
          <a:bodyPr/>
          <a:lstStyle>
            <a:lvl1pPr>
              <a:defRPr/>
            </a:lvl1pPr>
          </a:lstStyle>
          <a:p>
            <a:pPr>
              <a:defRPr/>
            </a:pPr>
            <a:r>
              <a:rPr lang="en-US"/>
              <a:t>WWW.NTMS.ORG</a:t>
            </a:r>
          </a:p>
        </p:txBody>
      </p:sp>
      <p:sp>
        <p:nvSpPr>
          <p:cNvPr id="8" name="Rectangle 6">
            <a:extLst>
              <a:ext uri="{FF2B5EF4-FFF2-40B4-BE49-F238E27FC236}">
                <a16:creationId xmlns:a16="http://schemas.microsoft.com/office/drawing/2014/main" id="{A8D08BFC-A0DC-928F-BE1F-36280032805F}"/>
              </a:ext>
            </a:extLst>
          </p:cNvPr>
          <p:cNvSpPr>
            <a:spLocks noGrp="1" noChangeArrowheads="1"/>
          </p:cNvSpPr>
          <p:nvPr>
            <p:ph type="sldNum" sz="quarter" idx="11"/>
          </p:nvPr>
        </p:nvSpPr>
        <p:spPr>
          <a:ln/>
        </p:spPr>
        <p:txBody>
          <a:bodyPr/>
          <a:lstStyle>
            <a:lvl1pPr>
              <a:defRPr/>
            </a:lvl1pPr>
          </a:lstStyle>
          <a:p>
            <a:pPr>
              <a:defRPr/>
            </a:pPr>
            <a:fld id="{B69EBC8E-F424-4CB1-9AC7-A42F09459530}" type="slidenum">
              <a:rPr lang="en-US" altLang="en-US"/>
              <a:pPr>
                <a:defRPr/>
              </a:pPr>
              <a:t>‹#›</a:t>
            </a:fld>
            <a:endParaRPr lang="en-US" altLang="en-US"/>
          </a:p>
        </p:txBody>
      </p:sp>
    </p:spTree>
    <p:extLst>
      <p:ext uri="{BB962C8B-B14F-4D97-AF65-F5344CB8AC3E}">
        <p14:creationId xmlns:p14="http://schemas.microsoft.com/office/powerpoint/2010/main" val="863161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35E0AB60-4E2C-2855-D666-7225CB54B093}"/>
              </a:ext>
            </a:extLst>
          </p:cNvPr>
          <p:cNvSpPr>
            <a:spLocks noGrp="1" noChangeArrowheads="1"/>
          </p:cNvSpPr>
          <p:nvPr>
            <p:ph type="ftr" sz="quarter" idx="10"/>
          </p:nvPr>
        </p:nvSpPr>
        <p:spPr>
          <a:ln/>
        </p:spPr>
        <p:txBody>
          <a:bodyPr/>
          <a:lstStyle>
            <a:lvl1pPr>
              <a:defRPr/>
            </a:lvl1pPr>
          </a:lstStyle>
          <a:p>
            <a:pPr>
              <a:defRPr/>
            </a:pPr>
            <a:r>
              <a:rPr lang="en-US"/>
              <a:t>WWW.NTMS.ORG</a:t>
            </a:r>
          </a:p>
        </p:txBody>
      </p:sp>
      <p:sp>
        <p:nvSpPr>
          <p:cNvPr id="4" name="Rectangle 6">
            <a:extLst>
              <a:ext uri="{FF2B5EF4-FFF2-40B4-BE49-F238E27FC236}">
                <a16:creationId xmlns:a16="http://schemas.microsoft.com/office/drawing/2014/main" id="{23FF2812-226A-83C3-72CF-F26CCF80F445}"/>
              </a:ext>
            </a:extLst>
          </p:cNvPr>
          <p:cNvSpPr>
            <a:spLocks noGrp="1" noChangeArrowheads="1"/>
          </p:cNvSpPr>
          <p:nvPr>
            <p:ph type="sldNum" sz="quarter" idx="11"/>
          </p:nvPr>
        </p:nvSpPr>
        <p:spPr>
          <a:ln/>
        </p:spPr>
        <p:txBody>
          <a:bodyPr/>
          <a:lstStyle>
            <a:lvl1pPr>
              <a:defRPr/>
            </a:lvl1pPr>
          </a:lstStyle>
          <a:p>
            <a:pPr>
              <a:defRPr/>
            </a:pPr>
            <a:fld id="{3EE23B05-EF21-4127-B190-453F468C0F79}" type="slidenum">
              <a:rPr lang="en-US" altLang="en-US"/>
              <a:pPr>
                <a:defRPr/>
              </a:pPr>
              <a:t>‹#›</a:t>
            </a:fld>
            <a:endParaRPr lang="en-US" altLang="en-US"/>
          </a:p>
        </p:txBody>
      </p:sp>
    </p:spTree>
    <p:extLst>
      <p:ext uri="{BB962C8B-B14F-4D97-AF65-F5344CB8AC3E}">
        <p14:creationId xmlns:p14="http://schemas.microsoft.com/office/powerpoint/2010/main" val="2464953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3CDAE76F-495B-6166-53B2-F4050C9563E8}"/>
              </a:ext>
            </a:extLst>
          </p:cNvPr>
          <p:cNvSpPr>
            <a:spLocks noGrp="1" noChangeArrowheads="1"/>
          </p:cNvSpPr>
          <p:nvPr>
            <p:ph type="ftr" sz="quarter" idx="10"/>
          </p:nvPr>
        </p:nvSpPr>
        <p:spPr>
          <a:ln/>
        </p:spPr>
        <p:txBody>
          <a:bodyPr/>
          <a:lstStyle>
            <a:lvl1pPr>
              <a:defRPr/>
            </a:lvl1pPr>
          </a:lstStyle>
          <a:p>
            <a:pPr>
              <a:defRPr/>
            </a:pPr>
            <a:r>
              <a:rPr lang="en-US"/>
              <a:t>WWW.NTMS.ORG</a:t>
            </a:r>
          </a:p>
        </p:txBody>
      </p:sp>
      <p:sp>
        <p:nvSpPr>
          <p:cNvPr id="3" name="Rectangle 6">
            <a:extLst>
              <a:ext uri="{FF2B5EF4-FFF2-40B4-BE49-F238E27FC236}">
                <a16:creationId xmlns:a16="http://schemas.microsoft.com/office/drawing/2014/main" id="{8F682752-2EBD-2C9A-AD3B-C42A04615E6D}"/>
              </a:ext>
            </a:extLst>
          </p:cNvPr>
          <p:cNvSpPr>
            <a:spLocks noGrp="1" noChangeArrowheads="1"/>
          </p:cNvSpPr>
          <p:nvPr>
            <p:ph type="sldNum" sz="quarter" idx="11"/>
          </p:nvPr>
        </p:nvSpPr>
        <p:spPr>
          <a:ln/>
        </p:spPr>
        <p:txBody>
          <a:bodyPr/>
          <a:lstStyle>
            <a:lvl1pPr>
              <a:defRPr/>
            </a:lvl1pPr>
          </a:lstStyle>
          <a:p>
            <a:pPr>
              <a:defRPr/>
            </a:pPr>
            <a:fld id="{A61E3ABE-F3AF-4656-9DF6-06F5D7789AC2}" type="slidenum">
              <a:rPr lang="en-US" altLang="en-US"/>
              <a:pPr>
                <a:defRPr/>
              </a:pPr>
              <a:t>‹#›</a:t>
            </a:fld>
            <a:endParaRPr lang="en-US" altLang="en-US"/>
          </a:p>
        </p:txBody>
      </p:sp>
    </p:spTree>
    <p:extLst>
      <p:ext uri="{BB962C8B-B14F-4D97-AF65-F5344CB8AC3E}">
        <p14:creationId xmlns:p14="http://schemas.microsoft.com/office/powerpoint/2010/main" val="1100398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E79D102A-0AC1-5B78-09AA-67A5B29DFE6A}"/>
              </a:ext>
            </a:extLst>
          </p:cNvPr>
          <p:cNvSpPr>
            <a:spLocks noGrp="1" noChangeArrowheads="1"/>
          </p:cNvSpPr>
          <p:nvPr>
            <p:ph type="ftr" sz="quarter" idx="10"/>
          </p:nvPr>
        </p:nvSpPr>
        <p:spPr>
          <a:ln/>
        </p:spPr>
        <p:txBody>
          <a:bodyPr/>
          <a:lstStyle>
            <a:lvl1pPr>
              <a:defRPr/>
            </a:lvl1pPr>
          </a:lstStyle>
          <a:p>
            <a:pPr>
              <a:defRPr/>
            </a:pPr>
            <a:r>
              <a:rPr lang="en-US"/>
              <a:t>WWW.NTMS.ORG</a:t>
            </a:r>
          </a:p>
        </p:txBody>
      </p:sp>
      <p:sp>
        <p:nvSpPr>
          <p:cNvPr id="6" name="Rectangle 6">
            <a:extLst>
              <a:ext uri="{FF2B5EF4-FFF2-40B4-BE49-F238E27FC236}">
                <a16:creationId xmlns:a16="http://schemas.microsoft.com/office/drawing/2014/main" id="{F9DC92D6-F5F4-CDCB-1FA6-D13002033EAB}"/>
              </a:ext>
            </a:extLst>
          </p:cNvPr>
          <p:cNvSpPr>
            <a:spLocks noGrp="1" noChangeArrowheads="1"/>
          </p:cNvSpPr>
          <p:nvPr>
            <p:ph type="sldNum" sz="quarter" idx="11"/>
          </p:nvPr>
        </p:nvSpPr>
        <p:spPr>
          <a:ln/>
        </p:spPr>
        <p:txBody>
          <a:bodyPr/>
          <a:lstStyle>
            <a:lvl1pPr>
              <a:defRPr/>
            </a:lvl1pPr>
          </a:lstStyle>
          <a:p>
            <a:pPr>
              <a:defRPr/>
            </a:pPr>
            <a:fld id="{C8DC9F68-A514-4F08-B46D-6C1D1DC6EE23}" type="slidenum">
              <a:rPr lang="en-US" altLang="en-US"/>
              <a:pPr>
                <a:defRPr/>
              </a:pPr>
              <a:t>‹#›</a:t>
            </a:fld>
            <a:endParaRPr lang="en-US" altLang="en-US"/>
          </a:p>
        </p:txBody>
      </p:sp>
    </p:spTree>
    <p:extLst>
      <p:ext uri="{BB962C8B-B14F-4D97-AF65-F5344CB8AC3E}">
        <p14:creationId xmlns:p14="http://schemas.microsoft.com/office/powerpoint/2010/main" val="2078760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C38DBDDE-1E45-A6F8-5036-232F4B8AA8D7}"/>
              </a:ext>
            </a:extLst>
          </p:cNvPr>
          <p:cNvSpPr>
            <a:spLocks noGrp="1" noChangeArrowheads="1"/>
          </p:cNvSpPr>
          <p:nvPr>
            <p:ph type="ftr" sz="quarter" idx="10"/>
          </p:nvPr>
        </p:nvSpPr>
        <p:spPr>
          <a:ln/>
        </p:spPr>
        <p:txBody>
          <a:bodyPr/>
          <a:lstStyle>
            <a:lvl1pPr>
              <a:defRPr/>
            </a:lvl1pPr>
          </a:lstStyle>
          <a:p>
            <a:pPr>
              <a:defRPr/>
            </a:pPr>
            <a:r>
              <a:rPr lang="en-US"/>
              <a:t>WWW.NTMS.ORG</a:t>
            </a:r>
          </a:p>
        </p:txBody>
      </p:sp>
      <p:sp>
        <p:nvSpPr>
          <p:cNvPr id="6" name="Rectangle 6">
            <a:extLst>
              <a:ext uri="{FF2B5EF4-FFF2-40B4-BE49-F238E27FC236}">
                <a16:creationId xmlns:a16="http://schemas.microsoft.com/office/drawing/2014/main" id="{F61AC738-89FB-E1E1-8BB8-EDDA25293A38}"/>
              </a:ext>
            </a:extLst>
          </p:cNvPr>
          <p:cNvSpPr>
            <a:spLocks noGrp="1" noChangeArrowheads="1"/>
          </p:cNvSpPr>
          <p:nvPr>
            <p:ph type="sldNum" sz="quarter" idx="11"/>
          </p:nvPr>
        </p:nvSpPr>
        <p:spPr>
          <a:ln/>
        </p:spPr>
        <p:txBody>
          <a:bodyPr/>
          <a:lstStyle>
            <a:lvl1pPr>
              <a:defRPr/>
            </a:lvl1pPr>
          </a:lstStyle>
          <a:p>
            <a:pPr>
              <a:defRPr/>
            </a:pPr>
            <a:fld id="{70ED3736-379E-4B22-9B4A-A87249A88B60}" type="slidenum">
              <a:rPr lang="en-US" altLang="en-US"/>
              <a:pPr>
                <a:defRPr/>
              </a:pPr>
              <a:t>‹#›</a:t>
            </a:fld>
            <a:endParaRPr lang="en-US" altLang="en-US"/>
          </a:p>
        </p:txBody>
      </p:sp>
    </p:spTree>
    <p:extLst>
      <p:ext uri="{BB962C8B-B14F-4D97-AF65-F5344CB8AC3E}">
        <p14:creationId xmlns:p14="http://schemas.microsoft.com/office/powerpoint/2010/main" val="501564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2.bin"/><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52">
            <a:extLst>
              <a:ext uri="{FF2B5EF4-FFF2-40B4-BE49-F238E27FC236}">
                <a16:creationId xmlns:a16="http://schemas.microsoft.com/office/drawing/2014/main" id="{902DDDD5-DBCC-9C83-C78A-4751CB0EF789}"/>
              </a:ext>
            </a:extLst>
          </p:cNvPr>
          <p:cNvGrpSpPr>
            <a:grpSpLocks/>
          </p:cNvGrpSpPr>
          <p:nvPr userDrawn="1"/>
        </p:nvGrpSpPr>
        <p:grpSpPr bwMode="auto">
          <a:xfrm>
            <a:off x="-76200" y="0"/>
            <a:ext cx="9264650" cy="6858000"/>
            <a:chOff x="-48" y="0"/>
            <a:chExt cx="5836" cy="4320"/>
          </a:xfrm>
        </p:grpSpPr>
        <p:sp>
          <p:nvSpPr>
            <p:cNvPr id="1031" name="AutoShape 32">
              <a:extLst>
                <a:ext uri="{FF2B5EF4-FFF2-40B4-BE49-F238E27FC236}">
                  <a16:creationId xmlns:a16="http://schemas.microsoft.com/office/drawing/2014/main" id="{76C004B7-D0D6-4C8C-71D6-A5EE7CA2A56E}"/>
                </a:ext>
              </a:extLst>
            </p:cNvPr>
            <p:cNvSpPr>
              <a:spLocks noChangeArrowheads="1"/>
            </p:cNvSpPr>
            <p:nvPr userDrawn="1"/>
          </p:nvSpPr>
          <p:spPr bwMode="auto">
            <a:xfrm rot="10800000" flipH="1">
              <a:off x="240" y="0"/>
              <a:ext cx="1392" cy="384"/>
            </a:xfrm>
            <a:prstGeom prst="rtTriangle">
              <a:avLst/>
            </a:prstGeom>
            <a:solidFill>
              <a:schemeClr val="bg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graphicFrame>
          <p:nvGraphicFramePr>
            <p:cNvPr id="1032" name="Object 31">
              <a:extLst>
                <a:ext uri="{FF2B5EF4-FFF2-40B4-BE49-F238E27FC236}">
                  <a16:creationId xmlns:a16="http://schemas.microsoft.com/office/drawing/2014/main" id="{23587956-6563-72DE-FCC7-08DAC331F2BB}"/>
                </a:ext>
              </a:extLst>
            </p:cNvPr>
            <p:cNvGraphicFramePr>
              <a:graphicFrameLocks noChangeAspect="1"/>
            </p:cNvGraphicFramePr>
            <p:nvPr userDrawn="1"/>
          </p:nvGraphicFramePr>
          <p:xfrm>
            <a:off x="-31" y="1"/>
            <a:ext cx="5791" cy="4319"/>
          </p:xfrm>
          <a:graphic>
            <a:graphicData uri="http://schemas.openxmlformats.org/presentationml/2006/ole">
              <mc:AlternateContent xmlns:mc="http://schemas.openxmlformats.org/markup-compatibility/2006">
                <mc:Choice xmlns:v="urn:schemas-microsoft-com:vml" Requires="v">
                  <p:oleObj name="Image" r:id="rId15" imgW="9142857" imgH="6857143" progId="Photoshop.Image.7">
                    <p:embed/>
                  </p:oleObj>
                </mc:Choice>
                <mc:Fallback>
                  <p:oleObj name="Image" r:id="rId15" imgW="9142857" imgH="6857143" progId="Photoshop.Image.7">
                    <p:embed/>
                    <p:pic>
                      <p:nvPicPr>
                        <p:cNvPr id="0" name="Object 3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1" y="1"/>
                          <a:ext cx="5791" cy="4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3" name="Text Box 24">
              <a:extLst>
                <a:ext uri="{FF2B5EF4-FFF2-40B4-BE49-F238E27FC236}">
                  <a16:creationId xmlns:a16="http://schemas.microsoft.com/office/drawing/2014/main" id="{D770EDE5-98BC-7CEA-B3DA-B9CE7044103F}"/>
                </a:ext>
              </a:extLst>
            </p:cNvPr>
            <p:cNvSpPr txBox="1">
              <a:spLocks noChangeArrowheads="1"/>
            </p:cNvSpPr>
            <p:nvPr userDrawn="1"/>
          </p:nvSpPr>
          <p:spPr bwMode="auto">
            <a:xfrm>
              <a:off x="-48" y="238"/>
              <a:ext cx="328" cy="144"/>
            </a:xfrm>
            <a:prstGeom prst="rect">
              <a:avLst/>
            </a:prstGeom>
            <a:noFill/>
            <a:ln>
              <a:noFill/>
            </a:ln>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en-US" sz="900" b="1">
                  <a:solidFill>
                    <a:schemeClr val="bg1"/>
                  </a:solidFill>
                </a:rPr>
                <a:t>W5HN</a:t>
              </a:r>
            </a:p>
          </p:txBody>
        </p:sp>
        <p:grpSp>
          <p:nvGrpSpPr>
            <p:cNvPr id="1034" name="Group 49">
              <a:extLst>
                <a:ext uri="{FF2B5EF4-FFF2-40B4-BE49-F238E27FC236}">
                  <a16:creationId xmlns:a16="http://schemas.microsoft.com/office/drawing/2014/main" id="{76D2AE53-F65E-D173-D1ED-7B07124ACBE6}"/>
                </a:ext>
              </a:extLst>
            </p:cNvPr>
            <p:cNvGrpSpPr>
              <a:grpSpLocks/>
            </p:cNvGrpSpPr>
            <p:nvPr userDrawn="1"/>
          </p:nvGrpSpPr>
          <p:grpSpPr bwMode="auto">
            <a:xfrm>
              <a:off x="4974" y="153"/>
              <a:ext cx="814" cy="698"/>
              <a:chOff x="4974" y="153"/>
              <a:chExt cx="814" cy="698"/>
            </a:xfrm>
          </p:grpSpPr>
          <p:sp>
            <p:nvSpPr>
              <p:cNvPr id="1035" name="Text Box 38">
                <a:extLst>
                  <a:ext uri="{FF2B5EF4-FFF2-40B4-BE49-F238E27FC236}">
                    <a16:creationId xmlns:a16="http://schemas.microsoft.com/office/drawing/2014/main" id="{FB09A906-945C-F44A-06E7-CC8A8EDF1B2C}"/>
                  </a:ext>
                </a:extLst>
              </p:cNvPr>
              <p:cNvSpPr txBox="1">
                <a:spLocks noChangeArrowheads="1"/>
              </p:cNvSpPr>
              <p:nvPr userDrawn="1"/>
            </p:nvSpPr>
            <p:spPr bwMode="auto">
              <a:xfrm>
                <a:off x="5328" y="153"/>
                <a:ext cx="292" cy="144"/>
              </a:xfrm>
              <a:prstGeom prst="rect">
                <a:avLst/>
              </a:prstGeom>
              <a:noFill/>
              <a:ln>
                <a:noFill/>
              </a:ln>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en-US" sz="900"/>
                  <a:t>North</a:t>
                </a:r>
              </a:p>
            </p:txBody>
          </p:sp>
          <p:sp>
            <p:nvSpPr>
              <p:cNvPr id="1036" name="Text Box 39">
                <a:extLst>
                  <a:ext uri="{FF2B5EF4-FFF2-40B4-BE49-F238E27FC236}">
                    <a16:creationId xmlns:a16="http://schemas.microsoft.com/office/drawing/2014/main" id="{87B84B72-0258-36F2-94B7-AC4BD72E0118}"/>
                  </a:ext>
                </a:extLst>
              </p:cNvPr>
              <p:cNvSpPr txBox="1">
                <a:spLocks noChangeArrowheads="1"/>
              </p:cNvSpPr>
              <p:nvPr userDrawn="1"/>
            </p:nvSpPr>
            <p:spPr bwMode="auto">
              <a:xfrm>
                <a:off x="5328" y="278"/>
                <a:ext cx="312" cy="144"/>
              </a:xfrm>
              <a:prstGeom prst="rect">
                <a:avLst/>
              </a:prstGeom>
              <a:noFill/>
              <a:ln>
                <a:noFill/>
              </a:ln>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en-US" sz="900"/>
                  <a:t>Texas</a:t>
                </a:r>
              </a:p>
            </p:txBody>
          </p:sp>
          <p:sp>
            <p:nvSpPr>
              <p:cNvPr id="1037" name="Text Box 40">
                <a:extLst>
                  <a:ext uri="{FF2B5EF4-FFF2-40B4-BE49-F238E27FC236}">
                    <a16:creationId xmlns:a16="http://schemas.microsoft.com/office/drawing/2014/main" id="{B55BAFF2-3DA7-2AF2-EF79-86700DB27A88}"/>
                  </a:ext>
                </a:extLst>
              </p:cNvPr>
              <p:cNvSpPr txBox="1">
                <a:spLocks noChangeArrowheads="1"/>
              </p:cNvSpPr>
              <p:nvPr userDrawn="1"/>
            </p:nvSpPr>
            <p:spPr bwMode="auto">
              <a:xfrm>
                <a:off x="5328" y="585"/>
                <a:ext cx="460" cy="144"/>
              </a:xfrm>
              <a:prstGeom prst="rect">
                <a:avLst/>
              </a:prstGeom>
              <a:noFill/>
              <a:ln>
                <a:noFill/>
              </a:ln>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en-US" sz="900"/>
                  <a:t>Microwave</a:t>
                </a:r>
              </a:p>
            </p:txBody>
          </p:sp>
          <p:sp>
            <p:nvSpPr>
              <p:cNvPr id="1038" name="Text Box 41">
                <a:extLst>
                  <a:ext uri="{FF2B5EF4-FFF2-40B4-BE49-F238E27FC236}">
                    <a16:creationId xmlns:a16="http://schemas.microsoft.com/office/drawing/2014/main" id="{112813B7-B2C9-8499-431D-C2BC0B4BC6D7}"/>
                  </a:ext>
                </a:extLst>
              </p:cNvPr>
              <p:cNvSpPr txBox="1">
                <a:spLocks noChangeArrowheads="1"/>
              </p:cNvSpPr>
              <p:nvPr userDrawn="1"/>
            </p:nvSpPr>
            <p:spPr bwMode="auto">
              <a:xfrm>
                <a:off x="5328" y="707"/>
                <a:ext cx="352" cy="144"/>
              </a:xfrm>
              <a:prstGeom prst="rect">
                <a:avLst/>
              </a:prstGeom>
              <a:noFill/>
              <a:ln>
                <a:noFill/>
              </a:ln>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en-US" sz="900"/>
                  <a:t>Society</a:t>
                </a:r>
              </a:p>
            </p:txBody>
          </p:sp>
          <p:sp>
            <p:nvSpPr>
              <p:cNvPr id="1039" name="Text Box 42">
                <a:extLst>
                  <a:ext uri="{FF2B5EF4-FFF2-40B4-BE49-F238E27FC236}">
                    <a16:creationId xmlns:a16="http://schemas.microsoft.com/office/drawing/2014/main" id="{C3774F63-AB2C-E871-790F-8EF7B021F038}"/>
                  </a:ext>
                </a:extLst>
              </p:cNvPr>
              <p:cNvSpPr txBox="1">
                <a:spLocks noChangeArrowheads="1"/>
              </p:cNvSpPr>
              <p:nvPr userDrawn="1"/>
            </p:nvSpPr>
            <p:spPr bwMode="auto">
              <a:xfrm>
                <a:off x="5328" y="405"/>
                <a:ext cx="388" cy="173"/>
              </a:xfrm>
              <a:prstGeom prst="rect">
                <a:avLst/>
              </a:prstGeom>
              <a:noFill/>
              <a:ln>
                <a:noFill/>
              </a:ln>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en-US" sz="1200" b="1">
                    <a:solidFill>
                      <a:srgbClr val="FF0000"/>
                    </a:solidFill>
                  </a:rPr>
                  <a:t>NTMS</a:t>
                </a:r>
              </a:p>
            </p:txBody>
          </p:sp>
          <p:graphicFrame>
            <p:nvGraphicFramePr>
              <p:cNvPr id="1040" name="Object 48">
                <a:extLst>
                  <a:ext uri="{FF2B5EF4-FFF2-40B4-BE49-F238E27FC236}">
                    <a16:creationId xmlns:a16="http://schemas.microsoft.com/office/drawing/2014/main" id="{D7CFB217-F078-AC96-F01C-6A9432B4BF21}"/>
                  </a:ext>
                </a:extLst>
              </p:cNvPr>
              <p:cNvGraphicFramePr>
                <a:graphicFrameLocks noChangeAspect="1"/>
              </p:cNvGraphicFramePr>
              <p:nvPr userDrawn="1"/>
            </p:nvGraphicFramePr>
            <p:xfrm>
              <a:off x="4974" y="174"/>
              <a:ext cx="402" cy="672"/>
            </p:xfrm>
            <a:graphic>
              <a:graphicData uri="http://schemas.openxmlformats.org/presentationml/2006/ole">
                <mc:AlternateContent xmlns:mc="http://schemas.openxmlformats.org/markup-compatibility/2006">
                  <mc:Choice xmlns:v="urn:schemas-microsoft-com:vml" Requires="v">
                    <p:oleObj name="Image" r:id="rId17" imgW="812412" imgH="1358730" progId="Photoshop.Image.7">
                      <p:embed/>
                    </p:oleObj>
                  </mc:Choice>
                  <mc:Fallback>
                    <p:oleObj name="Image" r:id="rId17" imgW="812412" imgH="1358730" progId="Photoshop.Image.7">
                      <p:embed/>
                      <p:pic>
                        <p:nvPicPr>
                          <p:cNvPr id="0" name="Object 4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974" y="174"/>
                            <a:ext cx="402" cy="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sp>
        <p:nvSpPr>
          <p:cNvPr id="1027" name="Rectangle 2">
            <a:extLst>
              <a:ext uri="{FF2B5EF4-FFF2-40B4-BE49-F238E27FC236}">
                <a16:creationId xmlns:a16="http://schemas.microsoft.com/office/drawing/2014/main" id="{FFFBB9D1-FB48-2F0F-0A9F-DDBCEC22657A}"/>
              </a:ext>
            </a:extLst>
          </p:cNvPr>
          <p:cNvSpPr>
            <a:spLocks noGrp="1" noChangeArrowheads="1"/>
          </p:cNvSpPr>
          <p:nvPr>
            <p:ph type="title"/>
          </p:nvPr>
        </p:nvSpPr>
        <p:spPr bwMode="auto">
          <a:xfrm>
            <a:off x="1295400" y="228600"/>
            <a:ext cx="6477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a:extLst>
              <a:ext uri="{FF2B5EF4-FFF2-40B4-BE49-F238E27FC236}">
                <a16:creationId xmlns:a16="http://schemas.microsoft.com/office/drawing/2014/main" id="{44051066-1F27-DE2B-A978-821B73CFA358}"/>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5">
            <a:extLst>
              <a:ext uri="{FF2B5EF4-FFF2-40B4-BE49-F238E27FC236}">
                <a16:creationId xmlns:a16="http://schemas.microsoft.com/office/drawing/2014/main" id="{47786738-36DE-C0B6-DFBB-8F1ACF149F5C}"/>
              </a:ext>
            </a:extLst>
          </p:cNvPr>
          <p:cNvSpPr>
            <a:spLocks noGrp="1" noChangeArrowheads="1"/>
          </p:cNvSpPr>
          <p:nvPr>
            <p:ph type="ftr" sz="quarter" idx="3"/>
          </p:nvPr>
        </p:nvSpPr>
        <p:spPr bwMode="auto">
          <a:xfrm>
            <a:off x="457200" y="638175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1" i="1">
                <a:solidFill>
                  <a:schemeClr val="bg1"/>
                </a:solidFill>
                <a:latin typeface="Arial" charset="0"/>
                <a:cs typeface="Arial" charset="0"/>
              </a:defRPr>
            </a:lvl1pPr>
          </a:lstStyle>
          <a:p>
            <a:pPr>
              <a:defRPr/>
            </a:pPr>
            <a:r>
              <a:rPr lang="en-US"/>
              <a:t>WWW.NTMS.ORG</a:t>
            </a:r>
          </a:p>
        </p:txBody>
      </p:sp>
      <p:sp>
        <p:nvSpPr>
          <p:cNvPr id="3" name="Rectangle 6">
            <a:extLst>
              <a:ext uri="{FF2B5EF4-FFF2-40B4-BE49-F238E27FC236}">
                <a16:creationId xmlns:a16="http://schemas.microsoft.com/office/drawing/2014/main" id="{FF1368BE-C45A-02A4-CE01-40BEB7D428DA}"/>
              </a:ext>
            </a:extLst>
          </p:cNvPr>
          <p:cNvSpPr>
            <a:spLocks noGrp="1" noChangeArrowheads="1"/>
          </p:cNvSpPr>
          <p:nvPr>
            <p:ph type="sldNum" sz="quarter" idx="4"/>
          </p:nvPr>
        </p:nvSpPr>
        <p:spPr bwMode="auto">
          <a:xfrm>
            <a:off x="65532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1" i="1">
                <a:solidFill>
                  <a:schemeClr val="bg1"/>
                </a:solidFill>
              </a:defRPr>
            </a:lvl1pPr>
          </a:lstStyle>
          <a:p>
            <a:pPr>
              <a:defRPr/>
            </a:pPr>
            <a:fld id="{75524514-8EC4-4FC8-AB86-D2B181BA270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dt="0"/>
  <p:txStyles>
    <p:titleStyle>
      <a:lvl1pPr algn="ctr" rtl="0" eaLnBrk="0" fontAlgn="base" hangingPunct="0">
        <a:spcBef>
          <a:spcPct val="0"/>
        </a:spcBef>
        <a:spcAft>
          <a:spcPct val="0"/>
        </a:spcAft>
        <a:defRPr sz="36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Arial" charset="0"/>
          <a:cs typeface="Arial" charset="0"/>
        </a:defRPr>
      </a:lvl2pPr>
      <a:lvl3pPr algn="ctr" rtl="0" eaLnBrk="0" fontAlgn="base" hangingPunct="0">
        <a:spcBef>
          <a:spcPct val="0"/>
        </a:spcBef>
        <a:spcAft>
          <a:spcPct val="0"/>
        </a:spcAft>
        <a:defRPr sz="3600">
          <a:solidFill>
            <a:schemeClr val="tx1"/>
          </a:solidFill>
          <a:latin typeface="Arial" charset="0"/>
          <a:cs typeface="Arial" charset="0"/>
        </a:defRPr>
      </a:lvl3pPr>
      <a:lvl4pPr algn="ctr" rtl="0" eaLnBrk="0" fontAlgn="base" hangingPunct="0">
        <a:spcBef>
          <a:spcPct val="0"/>
        </a:spcBef>
        <a:spcAft>
          <a:spcPct val="0"/>
        </a:spcAft>
        <a:defRPr sz="3600">
          <a:solidFill>
            <a:schemeClr val="tx1"/>
          </a:solidFill>
          <a:latin typeface="Arial" charset="0"/>
          <a:cs typeface="Arial" charset="0"/>
        </a:defRPr>
      </a:lvl4pPr>
      <a:lvl5pPr algn="ctr" rtl="0" eaLnBrk="0" fontAlgn="base" hangingPunct="0">
        <a:spcBef>
          <a:spcPct val="0"/>
        </a:spcBef>
        <a:spcAft>
          <a:spcPct val="0"/>
        </a:spcAft>
        <a:defRPr sz="3600">
          <a:solidFill>
            <a:schemeClr val="tx1"/>
          </a:solidFill>
          <a:latin typeface="Arial" charset="0"/>
          <a:cs typeface="Arial" charset="0"/>
        </a:defRPr>
      </a:lvl5pPr>
      <a:lvl6pPr marL="457200" algn="ctr" rtl="0" fontAlgn="base">
        <a:spcBef>
          <a:spcPct val="0"/>
        </a:spcBef>
        <a:spcAft>
          <a:spcPct val="0"/>
        </a:spcAft>
        <a:defRPr sz="3600">
          <a:solidFill>
            <a:schemeClr val="tx1"/>
          </a:solidFill>
          <a:latin typeface="Arial" charset="0"/>
          <a:cs typeface="Arial" charset="0"/>
        </a:defRPr>
      </a:lvl6pPr>
      <a:lvl7pPr marL="914400" algn="ctr" rtl="0" fontAlgn="base">
        <a:spcBef>
          <a:spcPct val="0"/>
        </a:spcBef>
        <a:spcAft>
          <a:spcPct val="0"/>
        </a:spcAft>
        <a:defRPr sz="3600">
          <a:solidFill>
            <a:schemeClr val="tx1"/>
          </a:solidFill>
          <a:latin typeface="Arial" charset="0"/>
          <a:cs typeface="Arial" charset="0"/>
        </a:defRPr>
      </a:lvl7pPr>
      <a:lvl8pPr marL="1371600" algn="ctr" rtl="0" fontAlgn="base">
        <a:spcBef>
          <a:spcPct val="0"/>
        </a:spcBef>
        <a:spcAft>
          <a:spcPct val="0"/>
        </a:spcAft>
        <a:defRPr sz="3600">
          <a:solidFill>
            <a:schemeClr val="tx1"/>
          </a:solidFill>
          <a:latin typeface="Arial" charset="0"/>
          <a:cs typeface="Arial" charset="0"/>
        </a:defRPr>
      </a:lvl8pPr>
      <a:lvl9pPr marL="1828800" algn="ctr" rtl="0" fontAlgn="base">
        <a:spcBef>
          <a:spcPct val="0"/>
        </a:spcBef>
        <a:spcAft>
          <a:spcPct val="0"/>
        </a:spcAft>
        <a:defRPr sz="36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rgbClr val="006699"/>
          </a:solidFill>
          <a:latin typeface="+mn-lt"/>
          <a:ea typeface="+mn-ea"/>
          <a:cs typeface="+mn-cs"/>
        </a:defRPr>
      </a:lvl1pPr>
      <a:lvl2pPr marL="742950" indent="-285750" algn="l" rtl="0" eaLnBrk="0" fontAlgn="base" hangingPunct="0">
        <a:spcBef>
          <a:spcPct val="20000"/>
        </a:spcBef>
        <a:spcAft>
          <a:spcPct val="0"/>
        </a:spcAft>
        <a:buChar char="–"/>
        <a:defRPr sz="2800">
          <a:solidFill>
            <a:srgbClr val="006699"/>
          </a:solidFill>
          <a:latin typeface="+mn-lt"/>
          <a:cs typeface="+mn-cs"/>
        </a:defRPr>
      </a:lvl2pPr>
      <a:lvl3pPr marL="1143000" indent="-228600" algn="l" rtl="0" eaLnBrk="0" fontAlgn="base" hangingPunct="0">
        <a:spcBef>
          <a:spcPct val="20000"/>
        </a:spcBef>
        <a:spcAft>
          <a:spcPct val="0"/>
        </a:spcAft>
        <a:buChar char="•"/>
        <a:defRPr sz="2400">
          <a:solidFill>
            <a:srgbClr val="006699"/>
          </a:solidFill>
          <a:latin typeface="+mn-lt"/>
          <a:cs typeface="+mn-cs"/>
        </a:defRPr>
      </a:lvl3pPr>
      <a:lvl4pPr marL="1600200" indent="-228600" algn="l" rtl="0" eaLnBrk="0" fontAlgn="base" hangingPunct="0">
        <a:spcBef>
          <a:spcPct val="20000"/>
        </a:spcBef>
        <a:spcAft>
          <a:spcPct val="0"/>
        </a:spcAft>
        <a:buChar char="–"/>
        <a:defRPr sz="2000">
          <a:solidFill>
            <a:srgbClr val="006699"/>
          </a:solidFill>
          <a:latin typeface="+mn-lt"/>
          <a:cs typeface="+mn-cs"/>
        </a:defRPr>
      </a:lvl4pPr>
      <a:lvl5pPr marL="2057400" indent="-228600" algn="l" rtl="0" eaLnBrk="0" fontAlgn="base" hangingPunct="0">
        <a:spcBef>
          <a:spcPct val="20000"/>
        </a:spcBef>
        <a:spcAft>
          <a:spcPct val="0"/>
        </a:spcAft>
        <a:buChar char="»"/>
        <a:defRPr sz="2000">
          <a:solidFill>
            <a:srgbClr val="006699"/>
          </a:solidFill>
          <a:latin typeface="+mn-lt"/>
          <a:cs typeface="+mn-cs"/>
        </a:defRPr>
      </a:lvl5pPr>
      <a:lvl6pPr marL="2514600" indent="-228600" algn="l" rtl="0" fontAlgn="base">
        <a:spcBef>
          <a:spcPct val="20000"/>
        </a:spcBef>
        <a:spcAft>
          <a:spcPct val="0"/>
        </a:spcAft>
        <a:buChar char="»"/>
        <a:defRPr sz="2000">
          <a:solidFill>
            <a:srgbClr val="006699"/>
          </a:solidFill>
          <a:latin typeface="+mn-lt"/>
          <a:cs typeface="+mn-cs"/>
        </a:defRPr>
      </a:lvl6pPr>
      <a:lvl7pPr marL="2971800" indent="-228600" algn="l" rtl="0" fontAlgn="base">
        <a:spcBef>
          <a:spcPct val="20000"/>
        </a:spcBef>
        <a:spcAft>
          <a:spcPct val="0"/>
        </a:spcAft>
        <a:buChar char="»"/>
        <a:defRPr sz="2000">
          <a:solidFill>
            <a:srgbClr val="006699"/>
          </a:solidFill>
          <a:latin typeface="+mn-lt"/>
          <a:cs typeface="+mn-cs"/>
        </a:defRPr>
      </a:lvl7pPr>
      <a:lvl8pPr marL="3429000" indent="-228600" algn="l" rtl="0" fontAlgn="base">
        <a:spcBef>
          <a:spcPct val="20000"/>
        </a:spcBef>
        <a:spcAft>
          <a:spcPct val="0"/>
        </a:spcAft>
        <a:buChar char="»"/>
        <a:defRPr sz="2000">
          <a:solidFill>
            <a:srgbClr val="006699"/>
          </a:solidFill>
          <a:latin typeface="+mn-lt"/>
          <a:cs typeface="+mn-cs"/>
        </a:defRPr>
      </a:lvl8pPr>
      <a:lvl9pPr marL="3886200" indent="-228600" algn="l" rtl="0" fontAlgn="base">
        <a:spcBef>
          <a:spcPct val="20000"/>
        </a:spcBef>
        <a:spcAft>
          <a:spcPct val="0"/>
        </a:spcAft>
        <a:buChar char="»"/>
        <a:defRPr sz="2000">
          <a:solidFill>
            <a:srgbClr val="006699"/>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5.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wmf"/></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4.bin"/><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wmf"/></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6.bin"/><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image" Target="../media/image10.wmf"/><Relationship Id="rId7" Type="http://schemas.openxmlformats.org/officeDocument/2006/relationships/image" Target="../media/image12.wmf"/><Relationship Id="rId2" Type="http://schemas.openxmlformats.org/officeDocument/2006/relationships/oleObject" Target="../embeddings/oleObject7.bin"/><Relationship Id="rId1" Type="http://schemas.openxmlformats.org/officeDocument/2006/relationships/slideLayout" Target="../slideLayouts/slideLayout12.xml"/><Relationship Id="rId6" Type="http://schemas.openxmlformats.org/officeDocument/2006/relationships/oleObject" Target="../embeddings/oleObject9.bin"/><Relationship Id="rId11" Type="http://schemas.openxmlformats.org/officeDocument/2006/relationships/image" Target="../media/image14.wmf"/><Relationship Id="rId5" Type="http://schemas.openxmlformats.org/officeDocument/2006/relationships/image" Target="../media/image11.wmf"/><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1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3">
            <a:extLst>
              <a:ext uri="{FF2B5EF4-FFF2-40B4-BE49-F238E27FC236}">
                <a16:creationId xmlns:a16="http://schemas.microsoft.com/office/drawing/2014/main" id="{15E21919-9E14-479F-D91A-1BFB40D27700}"/>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6699"/>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6699"/>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6699"/>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6699"/>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66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9pPr>
          </a:lstStyle>
          <a:p>
            <a:pPr>
              <a:spcBef>
                <a:spcPct val="0"/>
              </a:spcBef>
              <a:buFontTx/>
              <a:buNone/>
            </a:pPr>
            <a:r>
              <a:rPr lang="en-US" altLang="en-US" sz="1200">
                <a:solidFill>
                  <a:schemeClr val="bg1"/>
                </a:solidFill>
              </a:rPr>
              <a:t>WWW.NTMS.ORG</a:t>
            </a:r>
          </a:p>
        </p:txBody>
      </p:sp>
      <p:sp>
        <p:nvSpPr>
          <p:cNvPr id="4099" name="Slide Number Placeholder 4">
            <a:extLst>
              <a:ext uri="{FF2B5EF4-FFF2-40B4-BE49-F238E27FC236}">
                <a16:creationId xmlns:a16="http://schemas.microsoft.com/office/drawing/2014/main" id="{E7700901-7BA3-6BC1-FF9F-55ED69ED9DA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6699"/>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6699"/>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6699"/>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6699"/>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66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9pPr>
          </a:lstStyle>
          <a:p>
            <a:pPr>
              <a:spcBef>
                <a:spcPct val="0"/>
              </a:spcBef>
              <a:buFontTx/>
              <a:buNone/>
            </a:pPr>
            <a:fld id="{4AC1AFEC-1528-4957-83B3-6A516C9C2262}" type="slidenum">
              <a:rPr lang="en-US" altLang="en-US" sz="1400" smtClean="0">
                <a:solidFill>
                  <a:schemeClr val="bg1"/>
                </a:solidFill>
              </a:rPr>
              <a:pPr>
                <a:spcBef>
                  <a:spcPct val="0"/>
                </a:spcBef>
                <a:buFontTx/>
                <a:buNone/>
              </a:pPr>
              <a:t>1</a:t>
            </a:fld>
            <a:endParaRPr lang="en-US" altLang="en-US" sz="1400">
              <a:solidFill>
                <a:schemeClr val="bg1"/>
              </a:solidFill>
            </a:endParaRPr>
          </a:p>
        </p:txBody>
      </p:sp>
      <p:sp>
        <p:nvSpPr>
          <p:cNvPr id="4100" name="Rectangle 2">
            <a:extLst>
              <a:ext uri="{FF2B5EF4-FFF2-40B4-BE49-F238E27FC236}">
                <a16:creationId xmlns:a16="http://schemas.microsoft.com/office/drawing/2014/main" id="{3E79A9E3-6F2B-A7A9-DA99-5A04481918D6}"/>
              </a:ext>
            </a:extLst>
          </p:cNvPr>
          <p:cNvSpPr>
            <a:spLocks noGrp="1" noChangeArrowheads="1"/>
          </p:cNvSpPr>
          <p:nvPr>
            <p:ph type="ctrTitle"/>
          </p:nvPr>
        </p:nvSpPr>
        <p:spPr>
          <a:xfrm>
            <a:off x="685800" y="1552131"/>
            <a:ext cx="7772400" cy="1470025"/>
          </a:xfrm>
        </p:spPr>
        <p:txBody>
          <a:bodyPr/>
          <a:lstStyle/>
          <a:p>
            <a:pPr eaLnBrk="1" hangingPunct="1"/>
            <a:r>
              <a:rPr lang="en-US" altLang="en-US" dirty="0"/>
              <a:t>Using Sun Noise Measurements to Evaluate System Performance</a:t>
            </a:r>
          </a:p>
        </p:txBody>
      </p:sp>
      <p:sp>
        <p:nvSpPr>
          <p:cNvPr id="4101" name="Rectangle 3">
            <a:extLst>
              <a:ext uri="{FF2B5EF4-FFF2-40B4-BE49-F238E27FC236}">
                <a16:creationId xmlns:a16="http://schemas.microsoft.com/office/drawing/2014/main" id="{071AFF02-29CC-76C0-4F17-9369CA9F765E}"/>
              </a:ext>
            </a:extLst>
          </p:cNvPr>
          <p:cNvSpPr>
            <a:spLocks noGrp="1" noChangeArrowheads="1"/>
          </p:cNvSpPr>
          <p:nvPr>
            <p:ph type="subTitle" idx="1"/>
          </p:nvPr>
        </p:nvSpPr>
        <p:spPr>
          <a:xfrm>
            <a:off x="1371600" y="2843784"/>
            <a:ext cx="6400800" cy="2990088"/>
          </a:xfrm>
        </p:spPr>
        <p:txBody>
          <a:bodyPr/>
          <a:lstStyle/>
          <a:p>
            <a:pPr eaLnBrk="1" hangingPunct="1"/>
            <a:r>
              <a:rPr lang="en-US" altLang="en-US" dirty="0"/>
              <a:t>Al Ward</a:t>
            </a:r>
          </a:p>
          <a:p>
            <a:pPr eaLnBrk="1" hangingPunct="1"/>
            <a:r>
              <a:rPr lang="en-US" altLang="en-US" dirty="0"/>
              <a:t>W5LUA</a:t>
            </a:r>
          </a:p>
          <a:p>
            <a:pPr eaLnBrk="1" hangingPunct="1"/>
            <a:r>
              <a:rPr lang="en-US" altLang="en-US" dirty="0"/>
              <a:t>March 3, 2012</a:t>
            </a:r>
          </a:p>
          <a:p>
            <a:pPr eaLnBrk="1" hangingPunct="1"/>
            <a:r>
              <a:rPr lang="en-US" altLang="en-US" dirty="0"/>
              <a:t>Updated Feb 3, 2024</a:t>
            </a:r>
          </a:p>
          <a:p>
            <a:pPr eaLnBrk="1" hangingPunct="1"/>
            <a:r>
              <a:rPr lang="en-US" altLang="en-US" dirty="0"/>
              <a:t>Presented again August 9, 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3">
            <a:extLst>
              <a:ext uri="{FF2B5EF4-FFF2-40B4-BE49-F238E27FC236}">
                <a16:creationId xmlns:a16="http://schemas.microsoft.com/office/drawing/2014/main" id="{C7A1E60C-FFB5-CC1F-9071-D73371AD29E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6699"/>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6699"/>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6699"/>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6699"/>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66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9pPr>
          </a:lstStyle>
          <a:p>
            <a:pPr>
              <a:spcBef>
                <a:spcPct val="0"/>
              </a:spcBef>
              <a:buFontTx/>
              <a:buNone/>
            </a:pPr>
            <a:r>
              <a:rPr lang="en-US" altLang="en-US" sz="1200">
                <a:solidFill>
                  <a:schemeClr val="bg1"/>
                </a:solidFill>
              </a:rPr>
              <a:t>WWW.NTMS.ORG</a:t>
            </a:r>
          </a:p>
        </p:txBody>
      </p:sp>
      <p:sp>
        <p:nvSpPr>
          <p:cNvPr id="16387" name="Slide Number Placeholder 4">
            <a:extLst>
              <a:ext uri="{FF2B5EF4-FFF2-40B4-BE49-F238E27FC236}">
                <a16:creationId xmlns:a16="http://schemas.microsoft.com/office/drawing/2014/main" id="{41EA779A-7FA9-B9FB-92B2-385CFDADD09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6699"/>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6699"/>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6699"/>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6699"/>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66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9pPr>
          </a:lstStyle>
          <a:p>
            <a:pPr>
              <a:spcBef>
                <a:spcPct val="0"/>
              </a:spcBef>
              <a:buFontTx/>
              <a:buNone/>
            </a:pPr>
            <a:fld id="{489FC562-4992-4E79-9F29-69F07050210F}" type="slidenum">
              <a:rPr lang="en-US" altLang="en-US" sz="1400" smtClean="0">
                <a:solidFill>
                  <a:schemeClr val="bg1"/>
                </a:solidFill>
              </a:rPr>
              <a:pPr>
                <a:spcBef>
                  <a:spcPct val="0"/>
                </a:spcBef>
                <a:buFontTx/>
                <a:buNone/>
              </a:pPr>
              <a:t>10</a:t>
            </a:fld>
            <a:endParaRPr lang="en-US" altLang="en-US" sz="1400">
              <a:solidFill>
                <a:schemeClr val="bg1"/>
              </a:solidFill>
            </a:endParaRPr>
          </a:p>
        </p:txBody>
      </p:sp>
      <p:sp>
        <p:nvSpPr>
          <p:cNvPr id="16388" name="Rectangle 2">
            <a:extLst>
              <a:ext uri="{FF2B5EF4-FFF2-40B4-BE49-F238E27FC236}">
                <a16:creationId xmlns:a16="http://schemas.microsoft.com/office/drawing/2014/main" id="{622F0B33-1BA5-35A2-F753-BD3ECD43553B}"/>
              </a:ext>
            </a:extLst>
          </p:cNvPr>
          <p:cNvSpPr>
            <a:spLocks noGrp="1" noChangeArrowheads="1"/>
          </p:cNvSpPr>
          <p:nvPr>
            <p:ph type="title"/>
          </p:nvPr>
        </p:nvSpPr>
        <p:spPr>
          <a:xfrm>
            <a:off x="685800" y="533400"/>
            <a:ext cx="8001000" cy="1143000"/>
          </a:xfrm>
        </p:spPr>
        <p:txBody>
          <a:bodyPr/>
          <a:lstStyle/>
          <a:p>
            <a:pPr eaLnBrk="1" hangingPunct="1"/>
            <a:r>
              <a:rPr lang="en-US" altLang="en-US"/>
              <a:t>Sun Noise Measurements</a:t>
            </a:r>
            <a:br>
              <a:rPr lang="en-US" altLang="en-US"/>
            </a:br>
            <a:r>
              <a:rPr lang="en-US" altLang="en-US"/>
              <a:t>at 24 GHz – May 2001</a:t>
            </a:r>
          </a:p>
        </p:txBody>
      </p:sp>
      <p:graphicFrame>
        <p:nvGraphicFramePr>
          <p:cNvPr id="16389" name="Object 3">
            <a:extLst>
              <a:ext uri="{FF2B5EF4-FFF2-40B4-BE49-F238E27FC236}">
                <a16:creationId xmlns:a16="http://schemas.microsoft.com/office/drawing/2014/main" id="{4FF0F570-4EF9-A83D-5EDE-716677920AD6}"/>
              </a:ext>
            </a:extLst>
          </p:cNvPr>
          <p:cNvGraphicFramePr>
            <a:graphicFrameLocks noGrp="1" noChangeAspect="1"/>
          </p:cNvGraphicFramePr>
          <p:nvPr>
            <p:ph type="tbl" idx="1"/>
          </p:nvPr>
        </p:nvGraphicFramePr>
        <p:xfrm>
          <a:off x="609600" y="2058988"/>
          <a:ext cx="7997825" cy="3565525"/>
        </p:xfrm>
        <a:graphic>
          <a:graphicData uri="http://schemas.openxmlformats.org/presentationml/2006/ole">
            <mc:AlternateContent xmlns:mc="http://schemas.openxmlformats.org/markup-compatibility/2006">
              <mc:Choice xmlns:v="urn:schemas-microsoft-com:vml" Requires="v">
                <p:oleObj name="Document" r:id="rId3" imgW="8820912" imgH="3931920" progId="Word.Document.8">
                  <p:embed/>
                </p:oleObj>
              </mc:Choice>
              <mc:Fallback>
                <p:oleObj name="Document" r:id="rId3" imgW="8820912" imgH="3931920" progId="Word.Documen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058988"/>
                        <a:ext cx="7997825" cy="356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90" name="Text Box 4">
            <a:extLst>
              <a:ext uri="{FF2B5EF4-FFF2-40B4-BE49-F238E27FC236}">
                <a16:creationId xmlns:a16="http://schemas.microsoft.com/office/drawing/2014/main" id="{D9D893EE-C57B-473C-4FB6-A2C3D2866412}"/>
              </a:ext>
            </a:extLst>
          </p:cNvPr>
          <p:cNvSpPr txBox="1">
            <a:spLocks noChangeArrowheads="1"/>
          </p:cNvSpPr>
          <p:nvPr/>
        </p:nvSpPr>
        <p:spPr bwMode="auto">
          <a:xfrm>
            <a:off x="2667000" y="5791200"/>
            <a:ext cx="41354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006699"/>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6699"/>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6699"/>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6699"/>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66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9pPr>
          </a:lstStyle>
          <a:p>
            <a:pPr>
              <a:spcBef>
                <a:spcPct val="0"/>
              </a:spcBef>
              <a:buFontTx/>
              <a:buNone/>
            </a:pPr>
            <a:r>
              <a:rPr lang="en-US" altLang="en-US" sz="1600">
                <a:solidFill>
                  <a:schemeClr val="tx1"/>
                </a:solidFill>
                <a:latin typeface="Times New Roman" panose="02020603050405020304" pitchFamily="18" charset="0"/>
              </a:rPr>
              <a:t>Receiver Noise Figure = 2.4 dB, Solar Flux 175 </a:t>
            </a:r>
            <a:endParaRPr lang="en-US" altLang="en-US" sz="1000">
              <a:solidFill>
                <a:schemeClr val="tx1"/>
              </a:solidFill>
              <a:latin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774CADAC-4239-3D5E-FCEE-4DE08F7B4D14}"/>
              </a:ext>
            </a:extLst>
          </p:cNvPr>
          <p:cNvSpPr>
            <a:spLocks noGrp="1" noChangeArrowheads="1"/>
          </p:cNvSpPr>
          <p:nvPr>
            <p:ph type="title"/>
          </p:nvPr>
        </p:nvSpPr>
        <p:spPr/>
        <p:txBody>
          <a:bodyPr/>
          <a:lstStyle/>
          <a:p>
            <a:r>
              <a:rPr lang="en-US" altLang="en-US"/>
              <a:t>March 3, 2012 10 GHz</a:t>
            </a:r>
            <a:br>
              <a:rPr lang="en-US" altLang="en-US"/>
            </a:br>
            <a:r>
              <a:rPr lang="en-US" altLang="en-US"/>
              <a:t> Sun Noise Results</a:t>
            </a:r>
          </a:p>
        </p:txBody>
      </p:sp>
      <p:sp>
        <p:nvSpPr>
          <p:cNvPr id="18435" name="Footer Placeholder 3">
            <a:extLst>
              <a:ext uri="{FF2B5EF4-FFF2-40B4-BE49-F238E27FC236}">
                <a16:creationId xmlns:a16="http://schemas.microsoft.com/office/drawing/2014/main" id="{A8BA4D58-0EB6-38ED-AABF-1FD2017DCCFB}"/>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6699"/>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6699"/>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6699"/>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6699"/>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66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9pPr>
          </a:lstStyle>
          <a:p>
            <a:pPr>
              <a:spcBef>
                <a:spcPct val="0"/>
              </a:spcBef>
              <a:buFontTx/>
              <a:buNone/>
            </a:pPr>
            <a:r>
              <a:rPr lang="en-US" altLang="en-US" sz="1200">
                <a:solidFill>
                  <a:schemeClr val="bg1"/>
                </a:solidFill>
              </a:rPr>
              <a:t>WWW.NTMS.ORG</a:t>
            </a:r>
          </a:p>
        </p:txBody>
      </p:sp>
      <p:sp>
        <p:nvSpPr>
          <p:cNvPr id="18436" name="Slide Number Placeholder 4">
            <a:extLst>
              <a:ext uri="{FF2B5EF4-FFF2-40B4-BE49-F238E27FC236}">
                <a16:creationId xmlns:a16="http://schemas.microsoft.com/office/drawing/2014/main" id="{D3FC4884-1ACA-0E9F-B575-DBB79FDDE35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6699"/>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6699"/>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6699"/>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6699"/>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66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9pPr>
          </a:lstStyle>
          <a:p>
            <a:pPr>
              <a:spcBef>
                <a:spcPct val="0"/>
              </a:spcBef>
              <a:buFontTx/>
              <a:buNone/>
            </a:pPr>
            <a:fld id="{DCC8FCD2-BD55-44BB-82B1-EA9E1A7E571A}" type="slidenum">
              <a:rPr lang="en-US" altLang="en-US" sz="1400" smtClean="0">
                <a:solidFill>
                  <a:schemeClr val="bg1"/>
                </a:solidFill>
              </a:rPr>
              <a:pPr>
                <a:spcBef>
                  <a:spcPct val="0"/>
                </a:spcBef>
                <a:buFontTx/>
                <a:buNone/>
              </a:pPr>
              <a:t>11</a:t>
            </a:fld>
            <a:endParaRPr lang="en-US" altLang="en-US" sz="1400">
              <a:solidFill>
                <a:schemeClr val="bg1"/>
              </a:solidFill>
            </a:endParaRPr>
          </a:p>
        </p:txBody>
      </p:sp>
      <p:graphicFrame>
        <p:nvGraphicFramePr>
          <p:cNvPr id="10" name="Table 9">
            <a:extLst>
              <a:ext uri="{FF2B5EF4-FFF2-40B4-BE49-F238E27FC236}">
                <a16:creationId xmlns:a16="http://schemas.microsoft.com/office/drawing/2014/main" id="{C829E505-F093-811A-26C9-1FFE75A0DD56}"/>
              </a:ext>
            </a:extLst>
          </p:cNvPr>
          <p:cNvGraphicFramePr>
            <a:graphicFrameLocks noGrp="1"/>
          </p:cNvGraphicFramePr>
          <p:nvPr/>
        </p:nvGraphicFramePr>
        <p:xfrm>
          <a:off x="355600" y="1778000"/>
          <a:ext cx="8483599" cy="3448053"/>
        </p:xfrm>
        <a:graphic>
          <a:graphicData uri="http://schemas.openxmlformats.org/drawingml/2006/table">
            <a:tbl>
              <a:tblPr/>
              <a:tblGrid>
                <a:gridCol w="1662616">
                  <a:extLst>
                    <a:ext uri="{9D8B030D-6E8A-4147-A177-3AD203B41FA5}">
                      <a16:colId xmlns:a16="http://schemas.microsoft.com/office/drawing/2014/main" val="20000"/>
                    </a:ext>
                  </a:extLst>
                </a:gridCol>
                <a:gridCol w="1214988">
                  <a:extLst>
                    <a:ext uri="{9D8B030D-6E8A-4147-A177-3AD203B41FA5}">
                      <a16:colId xmlns:a16="http://schemas.microsoft.com/office/drawing/2014/main" val="20001"/>
                    </a:ext>
                  </a:extLst>
                </a:gridCol>
                <a:gridCol w="1428144">
                  <a:extLst>
                    <a:ext uri="{9D8B030D-6E8A-4147-A177-3AD203B41FA5}">
                      <a16:colId xmlns:a16="http://schemas.microsoft.com/office/drawing/2014/main" val="20002"/>
                    </a:ext>
                  </a:extLst>
                </a:gridCol>
                <a:gridCol w="1108410">
                  <a:extLst>
                    <a:ext uri="{9D8B030D-6E8A-4147-A177-3AD203B41FA5}">
                      <a16:colId xmlns:a16="http://schemas.microsoft.com/office/drawing/2014/main" val="20003"/>
                    </a:ext>
                  </a:extLst>
                </a:gridCol>
                <a:gridCol w="1023147">
                  <a:extLst>
                    <a:ext uri="{9D8B030D-6E8A-4147-A177-3AD203B41FA5}">
                      <a16:colId xmlns:a16="http://schemas.microsoft.com/office/drawing/2014/main" val="20004"/>
                    </a:ext>
                  </a:extLst>
                </a:gridCol>
                <a:gridCol w="1023147">
                  <a:extLst>
                    <a:ext uri="{9D8B030D-6E8A-4147-A177-3AD203B41FA5}">
                      <a16:colId xmlns:a16="http://schemas.microsoft.com/office/drawing/2014/main" val="20005"/>
                    </a:ext>
                  </a:extLst>
                </a:gridCol>
                <a:gridCol w="1023147">
                  <a:extLst>
                    <a:ext uri="{9D8B030D-6E8A-4147-A177-3AD203B41FA5}">
                      <a16:colId xmlns:a16="http://schemas.microsoft.com/office/drawing/2014/main" val="20006"/>
                    </a:ext>
                  </a:extLst>
                </a:gridCol>
              </a:tblGrid>
              <a:tr h="492579">
                <a:tc>
                  <a:txBody>
                    <a:bodyPr/>
                    <a:lstStyle/>
                    <a:p>
                      <a:pPr algn="l" fontAlgn="b"/>
                      <a:endParaRPr lang="en-US" sz="20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20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20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l" fontAlgn="b"/>
                      <a:r>
                        <a:rPr lang="en-US" sz="2000" b="0" i="0" u="none" strike="noStrike">
                          <a:solidFill>
                            <a:srgbClr val="000000"/>
                          </a:solidFill>
                          <a:latin typeface="Calibri"/>
                        </a:rPr>
                        <a:t>Sun noise</a:t>
                      </a:r>
                    </a:p>
                  </a:txBody>
                  <a:tcPr marL="9525" marR="9525" marT="9525" marB="0" anchor="b">
                    <a:lnL>
                      <a:noFill/>
                    </a:lnL>
                    <a:lnR>
                      <a:noFill/>
                    </a:lnR>
                    <a:lnT>
                      <a:noFill/>
                    </a:lnT>
                    <a:lnB>
                      <a:noFill/>
                    </a:lnB>
                  </a:tcPr>
                </a:tc>
                <a:tc>
                  <a:txBody>
                    <a:bodyPr/>
                    <a:lstStyle/>
                    <a:p>
                      <a:pPr algn="l" fontAlgn="b"/>
                      <a:endParaRPr lang="en-US" sz="20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r>
                        <a:rPr lang="en-US" sz="2000" b="0" i="0" u="none" strike="noStrike">
                          <a:solidFill>
                            <a:srgbClr val="000000"/>
                          </a:solidFill>
                          <a:latin typeface="Calibri"/>
                        </a:rPr>
                        <a:t>relative</a:t>
                      </a:r>
                    </a:p>
                  </a:txBody>
                  <a:tcPr marL="9525" marR="9525" marT="9525" marB="0" anchor="b">
                    <a:lnL>
                      <a:noFill/>
                    </a:lnL>
                    <a:lnR>
                      <a:noFill/>
                    </a:lnR>
                    <a:lnT>
                      <a:noFill/>
                    </a:lnT>
                    <a:lnB>
                      <a:noFill/>
                    </a:lnB>
                  </a:tcPr>
                </a:tc>
                <a:tc>
                  <a:txBody>
                    <a:bodyPr/>
                    <a:lstStyle/>
                    <a:p>
                      <a:pPr algn="l" fontAlgn="b"/>
                      <a:endParaRPr lang="en-US" sz="2000" b="0" i="0" u="none" strike="noStrike">
                        <a:solidFill>
                          <a:srgbClr val="000000"/>
                        </a:solidFill>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00"/>
                  </a:ext>
                </a:extLst>
              </a:tr>
              <a:tr h="492579">
                <a:tc>
                  <a:txBody>
                    <a:bodyPr/>
                    <a:lstStyle/>
                    <a:p>
                      <a:pPr algn="l" fontAlgn="b"/>
                      <a:endParaRPr lang="en-US" sz="20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20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20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l" fontAlgn="b"/>
                      <a:r>
                        <a:rPr lang="en-US" sz="2000" b="0" i="0" u="none" strike="noStrike" dirty="0">
                          <a:solidFill>
                            <a:srgbClr val="000000"/>
                          </a:solidFill>
                          <a:latin typeface="Calibri"/>
                        </a:rPr>
                        <a:t>S+N/N</a:t>
                      </a:r>
                    </a:p>
                  </a:txBody>
                  <a:tcPr marL="9525" marR="9525" marT="9525" marB="0" anchor="b">
                    <a:lnL>
                      <a:noFill/>
                    </a:lnL>
                    <a:lnR>
                      <a:noFill/>
                    </a:lnR>
                    <a:lnT>
                      <a:noFill/>
                    </a:lnT>
                    <a:lnB>
                      <a:noFill/>
                    </a:lnB>
                  </a:tcPr>
                </a:tc>
                <a:tc>
                  <a:txBody>
                    <a:bodyPr/>
                    <a:lstStyle/>
                    <a:p>
                      <a:pPr algn="l" fontAlgn="b"/>
                      <a:r>
                        <a:rPr lang="en-US" sz="2000" b="0" i="0" u="none" strike="noStrike">
                          <a:solidFill>
                            <a:srgbClr val="000000"/>
                          </a:solidFill>
                          <a:latin typeface="Calibri"/>
                        </a:rPr>
                        <a:t>S/N</a:t>
                      </a:r>
                    </a:p>
                  </a:txBody>
                  <a:tcPr marL="9525" marR="9525" marT="9525" marB="0" anchor="b">
                    <a:lnL>
                      <a:noFill/>
                    </a:lnL>
                    <a:lnR>
                      <a:noFill/>
                    </a:lnR>
                    <a:lnT>
                      <a:noFill/>
                    </a:lnT>
                    <a:lnB>
                      <a:noFill/>
                    </a:lnB>
                  </a:tcPr>
                </a:tc>
                <a:tc>
                  <a:txBody>
                    <a:bodyPr/>
                    <a:lstStyle/>
                    <a:p>
                      <a:pPr algn="l" fontAlgn="b"/>
                      <a:r>
                        <a:rPr lang="en-US" sz="2000" b="0" i="0" u="none" strike="noStrike">
                          <a:solidFill>
                            <a:srgbClr val="000000"/>
                          </a:solidFill>
                          <a:latin typeface="Calibri"/>
                        </a:rPr>
                        <a:t>gain</a:t>
                      </a:r>
                    </a:p>
                  </a:txBody>
                  <a:tcPr marL="9525" marR="9525" marT="9525" marB="0" anchor="b">
                    <a:lnL>
                      <a:noFill/>
                    </a:lnL>
                    <a:lnR>
                      <a:noFill/>
                    </a:lnR>
                    <a:lnT>
                      <a:noFill/>
                    </a:lnT>
                    <a:lnB>
                      <a:noFill/>
                    </a:lnB>
                  </a:tcPr>
                </a:tc>
                <a:tc>
                  <a:txBody>
                    <a:bodyPr/>
                    <a:lstStyle/>
                    <a:p>
                      <a:pPr algn="l" fontAlgn="b"/>
                      <a:endParaRPr lang="en-US" sz="2000" b="0" i="0" u="none" strike="noStrike">
                        <a:solidFill>
                          <a:srgbClr val="000000"/>
                        </a:solidFill>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01"/>
                  </a:ext>
                </a:extLst>
              </a:tr>
              <a:tr h="492579">
                <a:tc>
                  <a:txBody>
                    <a:bodyPr/>
                    <a:lstStyle/>
                    <a:p>
                      <a:pPr algn="l" fontAlgn="b"/>
                      <a:r>
                        <a:rPr lang="en-US" sz="2000" b="0" i="0" u="none" strike="noStrike">
                          <a:solidFill>
                            <a:srgbClr val="000000"/>
                          </a:solidFill>
                          <a:latin typeface="Calibri"/>
                        </a:rPr>
                        <a:t>W5LUA  </a:t>
                      </a:r>
                    </a:p>
                  </a:txBody>
                  <a:tcPr marL="9525" marR="9525" marT="9525" marB="0" anchor="b">
                    <a:lnL>
                      <a:noFill/>
                    </a:lnL>
                    <a:lnR>
                      <a:noFill/>
                    </a:lnR>
                    <a:lnT>
                      <a:noFill/>
                    </a:lnT>
                    <a:lnB>
                      <a:noFill/>
                    </a:lnB>
                  </a:tcPr>
                </a:tc>
                <a:tc>
                  <a:txBody>
                    <a:bodyPr/>
                    <a:lstStyle/>
                    <a:p>
                      <a:pPr algn="l" fontAlgn="b"/>
                      <a:r>
                        <a:rPr lang="en-US" sz="2000" b="0" i="0" u="none" strike="noStrike">
                          <a:solidFill>
                            <a:srgbClr val="000000"/>
                          </a:solidFill>
                          <a:latin typeface="Calibri"/>
                        </a:rPr>
                        <a:t>24 inch</a:t>
                      </a:r>
                    </a:p>
                  </a:txBody>
                  <a:tcPr marL="9525" marR="9525" marT="9525" marB="0" anchor="b">
                    <a:lnL>
                      <a:noFill/>
                    </a:lnL>
                    <a:lnR>
                      <a:noFill/>
                    </a:lnR>
                    <a:lnT>
                      <a:noFill/>
                    </a:lnT>
                    <a:lnB>
                      <a:noFill/>
                    </a:lnB>
                  </a:tcPr>
                </a:tc>
                <a:tc>
                  <a:txBody>
                    <a:bodyPr/>
                    <a:lstStyle/>
                    <a:p>
                      <a:pPr algn="l" fontAlgn="b"/>
                      <a:r>
                        <a:rPr lang="en-US" sz="2000" b="0" i="0" u="none" strike="noStrike">
                          <a:solidFill>
                            <a:srgbClr val="000000"/>
                          </a:solidFill>
                          <a:latin typeface="Calibri"/>
                        </a:rPr>
                        <a:t>Prime focus</a:t>
                      </a:r>
                    </a:p>
                  </a:txBody>
                  <a:tcPr marL="9525" marR="9525" marT="9525" marB="0" anchor="b">
                    <a:lnL>
                      <a:noFill/>
                    </a:lnL>
                    <a:lnR>
                      <a:noFill/>
                    </a:lnR>
                    <a:lnT>
                      <a:noFill/>
                    </a:lnT>
                    <a:lnB>
                      <a:noFill/>
                    </a:lnB>
                  </a:tcPr>
                </a:tc>
                <a:tc>
                  <a:txBody>
                    <a:bodyPr/>
                    <a:lstStyle/>
                    <a:p>
                      <a:pPr algn="l" fontAlgn="b"/>
                      <a:r>
                        <a:rPr lang="en-US" sz="2000" b="0" i="0" u="none" strike="noStrike" dirty="0">
                          <a:solidFill>
                            <a:srgbClr val="000000"/>
                          </a:solidFill>
                          <a:latin typeface="Calibri"/>
                        </a:rPr>
                        <a:t>1.5 dB</a:t>
                      </a:r>
                    </a:p>
                  </a:txBody>
                  <a:tcPr marL="9525" marR="9525" marT="9525" marB="0" anchor="b">
                    <a:lnL>
                      <a:noFill/>
                    </a:lnL>
                    <a:lnR>
                      <a:noFill/>
                    </a:lnR>
                    <a:lnT>
                      <a:noFill/>
                    </a:lnT>
                    <a:lnB>
                      <a:noFill/>
                    </a:lnB>
                  </a:tcPr>
                </a:tc>
                <a:tc>
                  <a:txBody>
                    <a:bodyPr/>
                    <a:lstStyle/>
                    <a:p>
                      <a:pPr algn="l" fontAlgn="b"/>
                      <a:r>
                        <a:rPr lang="en-US" sz="2000" b="0" i="0" u="none" strike="noStrike">
                          <a:solidFill>
                            <a:srgbClr val="000000"/>
                          </a:solidFill>
                          <a:latin typeface="Calibri"/>
                        </a:rPr>
                        <a:t>-3.84 dB</a:t>
                      </a:r>
                    </a:p>
                  </a:txBody>
                  <a:tcPr marL="9525" marR="9525" marT="9525" marB="0" anchor="b">
                    <a:lnL>
                      <a:noFill/>
                    </a:lnL>
                    <a:lnR>
                      <a:noFill/>
                    </a:lnR>
                    <a:lnT>
                      <a:noFill/>
                    </a:lnT>
                    <a:lnB>
                      <a:noFill/>
                    </a:lnB>
                  </a:tcPr>
                </a:tc>
                <a:tc>
                  <a:txBody>
                    <a:bodyPr/>
                    <a:lstStyle/>
                    <a:p>
                      <a:pPr algn="l" fontAlgn="b"/>
                      <a:r>
                        <a:rPr lang="en-US" sz="2000" b="0" i="0" u="none" strike="noStrike">
                          <a:solidFill>
                            <a:srgbClr val="000000"/>
                          </a:solidFill>
                          <a:latin typeface="Calibri"/>
                        </a:rPr>
                        <a:t>0 dB</a:t>
                      </a:r>
                    </a:p>
                  </a:txBody>
                  <a:tcPr marL="9525" marR="9525" marT="9525" marB="0" anchor="b">
                    <a:lnL>
                      <a:noFill/>
                    </a:lnL>
                    <a:lnR>
                      <a:noFill/>
                    </a:lnR>
                    <a:lnT>
                      <a:noFill/>
                    </a:lnT>
                    <a:lnB>
                      <a:noFill/>
                    </a:lnB>
                  </a:tcPr>
                </a:tc>
                <a:tc>
                  <a:txBody>
                    <a:bodyPr/>
                    <a:lstStyle/>
                    <a:p>
                      <a:pPr algn="l" fontAlgn="b"/>
                      <a:r>
                        <a:rPr lang="en-US" sz="2000" b="0" i="0" u="none" strike="noStrike">
                          <a:solidFill>
                            <a:srgbClr val="000000"/>
                          </a:solidFill>
                          <a:latin typeface="Calibri"/>
                        </a:rPr>
                        <a:t>36 dBi</a:t>
                      </a:r>
                    </a:p>
                  </a:txBody>
                  <a:tcPr marL="9525" marR="9525" marT="9525" marB="0" anchor="b">
                    <a:lnL>
                      <a:noFill/>
                    </a:lnL>
                    <a:lnR>
                      <a:noFill/>
                    </a:lnR>
                    <a:lnT>
                      <a:noFill/>
                    </a:lnT>
                    <a:lnB>
                      <a:noFill/>
                    </a:lnB>
                  </a:tcPr>
                </a:tc>
                <a:extLst>
                  <a:ext uri="{0D108BD9-81ED-4DB2-BD59-A6C34878D82A}">
                    <a16:rowId xmlns:a16="http://schemas.microsoft.com/office/drawing/2014/main" val="10002"/>
                  </a:ext>
                </a:extLst>
              </a:tr>
              <a:tr h="492579">
                <a:tc>
                  <a:txBody>
                    <a:bodyPr/>
                    <a:lstStyle/>
                    <a:p>
                      <a:pPr algn="l" fontAlgn="b"/>
                      <a:r>
                        <a:rPr lang="en-US" sz="2000" b="0" i="0" u="none" strike="noStrike">
                          <a:solidFill>
                            <a:srgbClr val="000000"/>
                          </a:solidFill>
                          <a:latin typeface="Calibri"/>
                        </a:rPr>
                        <a:t>W5LUA  </a:t>
                      </a:r>
                    </a:p>
                  </a:txBody>
                  <a:tcPr marL="9525" marR="9525" marT="9525" marB="0" anchor="b">
                    <a:lnL>
                      <a:noFill/>
                    </a:lnL>
                    <a:lnR>
                      <a:noFill/>
                    </a:lnR>
                    <a:lnT>
                      <a:noFill/>
                    </a:lnT>
                    <a:lnB>
                      <a:noFill/>
                    </a:lnB>
                  </a:tcPr>
                </a:tc>
                <a:tc>
                  <a:txBody>
                    <a:bodyPr/>
                    <a:lstStyle/>
                    <a:p>
                      <a:pPr algn="l" fontAlgn="b"/>
                      <a:r>
                        <a:rPr lang="en-US" sz="2000" b="0" i="0" u="none" strike="noStrike">
                          <a:solidFill>
                            <a:srgbClr val="000000"/>
                          </a:solidFill>
                          <a:latin typeface="Calibri"/>
                        </a:rPr>
                        <a:t>30 inch</a:t>
                      </a:r>
                    </a:p>
                  </a:txBody>
                  <a:tcPr marL="9525" marR="9525" marT="9525" marB="0" anchor="b">
                    <a:lnL>
                      <a:noFill/>
                    </a:lnL>
                    <a:lnR>
                      <a:noFill/>
                    </a:lnR>
                    <a:lnT>
                      <a:noFill/>
                    </a:lnT>
                    <a:lnB>
                      <a:noFill/>
                    </a:lnB>
                  </a:tcPr>
                </a:tc>
                <a:tc>
                  <a:txBody>
                    <a:bodyPr/>
                    <a:lstStyle/>
                    <a:p>
                      <a:pPr algn="l" fontAlgn="b"/>
                      <a:r>
                        <a:rPr lang="en-US" sz="2000" b="0" i="0" u="none" strike="noStrike">
                          <a:solidFill>
                            <a:srgbClr val="000000"/>
                          </a:solidFill>
                          <a:latin typeface="Calibri"/>
                        </a:rPr>
                        <a:t>Prime focus</a:t>
                      </a:r>
                    </a:p>
                  </a:txBody>
                  <a:tcPr marL="9525" marR="9525" marT="9525" marB="0" anchor="b">
                    <a:lnL>
                      <a:noFill/>
                    </a:lnL>
                    <a:lnR>
                      <a:noFill/>
                    </a:lnR>
                    <a:lnT>
                      <a:noFill/>
                    </a:lnT>
                    <a:lnB>
                      <a:noFill/>
                    </a:lnB>
                  </a:tcPr>
                </a:tc>
                <a:tc>
                  <a:txBody>
                    <a:bodyPr/>
                    <a:lstStyle/>
                    <a:p>
                      <a:pPr algn="l" fontAlgn="b"/>
                      <a:r>
                        <a:rPr lang="en-US" sz="2000" b="0" i="0" u="none" strike="noStrike" dirty="0">
                          <a:solidFill>
                            <a:srgbClr val="000000"/>
                          </a:solidFill>
                          <a:latin typeface="Calibri"/>
                        </a:rPr>
                        <a:t>1.3 dB</a:t>
                      </a:r>
                    </a:p>
                  </a:txBody>
                  <a:tcPr marL="9525" marR="9525" marT="9525" marB="0" anchor="b">
                    <a:lnL>
                      <a:noFill/>
                    </a:lnL>
                    <a:lnR>
                      <a:noFill/>
                    </a:lnR>
                    <a:lnT>
                      <a:noFill/>
                    </a:lnT>
                    <a:lnB>
                      <a:noFill/>
                    </a:lnB>
                  </a:tcPr>
                </a:tc>
                <a:tc>
                  <a:txBody>
                    <a:bodyPr/>
                    <a:lstStyle/>
                    <a:p>
                      <a:pPr algn="l" fontAlgn="b"/>
                      <a:r>
                        <a:rPr lang="en-US" sz="2000" b="0" i="0" u="none" strike="noStrike" dirty="0">
                          <a:solidFill>
                            <a:srgbClr val="000000"/>
                          </a:solidFill>
                          <a:latin typeface="Calibri"/>
                        </a:rPr>
                        <a:t>-4.57 dB</a:t>
                      </a:r>
                    </a:p>
                  </a:txBody>
                  <a:tcPr marL="9525" marR="9525" marT="9525" marB="0" anchor="b">
                    <a:lnL>
                      <a:noFill/>
                    </a:lnL>
                    <a:lnR>
                      <a:noFill/>
                    </a:lnR>
                    <a:lnT>
                      <a:noFill/>
                    </a:lnT>
                    <a:lnB>
                      <a:noFill/>
                    </a:lnB>
                  </a:tcPr>
                </a:tc>
                <a:tc>
                  <a:txBody>
                    <a:bodyPr/>
                    <a:lstStyle/>
                    <a:p>
                      <a:pPr algn="l" fontAlgn="b"/>
                      <a:r>
                        <a:rPr lang="en-US" sz="2000" b="0" i="0" u="none" strike="noStrike">
                          <a:solidFill>
                            <a:srgbClr val="000000"/>
                          </a:solidFill>
                          <a:latin typeface="Calibri"/>
                        </a:rPr>
                        <a:t>-.73 dB</a:t>
                      </a:r>
                    </a:p>
                  </a:txBody>
                  <a:tcPr marL="9525" marR="9525" marT="9525" marB="0" anchor="b">
                    <a:lnL>
                      <a:noFill/>
                    </a:lnL>
                    <a:lnR>
                      <a:noFill/>
                    </a:lnR>
                    <a:lnT>
                      <a:noFill/>
                    </a:lnT>
                    <a:lnB>
                      <a:noFill/>
                    </a:lnB>
                  </a:tcPr>
                </a:tc>
                <a:tc>
                  <a:txBody>
                    <a:bodyPr/>
                    <a:lstStyle/>
                    <a:p>
                      <a:pPr algn="l" fontAlgn="b"/>
                      <a:r>
                        <a:rPr lang="en-US" sz="2000" b="0" i="0" u="none" strike="noStrike">
                          <a:solidFill>
                            <a:srgbClr val="000000"/>
                          </a:solidFill>
                          <a:latin typeface="Calibri"/>
                        </a:rPr>
                        <a:t>35.3 dBi</a:t>
                      </a:r>
                    </a:p>
                  </a:txBody>
                  <a:tcPr marL="9525" marR="9525" marT="9525" marB="0" anchor="b">
                    <a:lnL>
                      <a:noFill/>
                    </a:lnL>
                    <a:lnR>
                      <a:noFill/>
                    </a:lnR>
                    <a:lnT>
                      <a:noFill/>
                    </a:lnT>
                    <a:lnB>
                      <a:noFill/>
                    </a:lnB>
                  </a:tcPr>
                </a:tc>
                <a:extLst>
                  <a:ext uri="{0D108BD9-81ED-4DB2-BD59-A6C34878D82A}">
                    <a16:rowId xmlns:a16="http://schemas.microsoft.com/office/drawing/2014/main" val="10003"/>
                  </a:ext>
                </a:extLst>
              </a:tr>
              <a:tr h="492579">
                <a:tc>
                  <a:txBody>
                    <a:bodyPr/>
                    <a:lstStyle/>
                    <a:p>
                      <a:pPr algn="l" fontAlgn="b"/>
                      <a:r>
                        <a:rPr lang="en-US" sz="2000" b="0" i="0" u="none" strike="noStrike">
                          <a:solidFill>
                            <a:srgbClr val="000000"/>
                          </a:solidFill>
                          <a:latin typeface="Calibri"/>
                        </a:rPr>
                        <a:t>W5RLG  </a:t>
                      </a:r>
                    </a:p>
                  </a:txBody>
                  <a:tcPr marL="9525" marR="9525" marT="9525" marB="0" anchor="b">
                    <a:lnL>
                      <a:noFill/>
                    </a:lnL>
                    <a:lnR>
                      <a:noFill/>
                    </a:lnR>
                    <a:lnT>
                      <a:noFill/>
                    </a:lnT>
                    <a:lnB>
                      <a:noFill/>
                    </a:lnB>
                  </a:tcPr>
                </a:tc>
                <a:tc>
                  <a:txBody>
                    <a:bodyPr/>
                    <a:lstStyle/>
                    <a:p>
                      <a:pPr algn="l" fontAlgn="b"/>
                      <a:r>
                        <a:rPr lang="en-US" sz="2000" b="0" i="0" u="none" strike="noStrike">
                          <a:solidFill>
                            <a:srgbClr val="000000"/>
                          </a:solidFill>
                          <a:latin typeface="Calibri"/>
                        </a:rPr>
                        <a:t>24 inch</a:t>
                      </a:r>
                    </a:p>
                  </a:txBody>
                  <a:tcPr marL="9525" marR="9525" marT="9525" marB="0" anchor="b">
                    <a:lnL>
                      <a:noFill/>
                    </a:lnL>
                    <a:lnR>
                      <a:noFill/>
                    </a:lnR>
                    <a:lnT>
                      <a:noFill/>
                    </a:lnT>
                    <a:lnB>
                      <a:noFill/>
                    </a:lnB>
                  </a:tcPr>
                </a:tc>
                <a:tc>
                  <a:txBody>
                    <a:bodyPr/>
                    <a:lstStyle/>
                    <a:p>
                      <a:pPr algn="l" fontAlgn="b"/>
                      <a:r>
                        <a:rPr lang="en-US" sz="2000" b="0" i="0" u="none" strike="noStrike">
                          <a:solidFill>
                            <a:srgbClr val="000000"/>
                          </a:solidFill>
                          <a:latin typeface="Calibri"/>
                        </a:rPr>
                        <a:t>Prime focus</a:t>
                      </a:r>
                    </a:p>
                  </a:txBody>
                  <a:tcPr marL="9525" marR="9525" marT="9525" marB="0" anchor="b">
                    <a:lnL>
                      <a:noFill/>
                    </a:lnL>
                    <a:lnR>
                      <a:noFill/>
                    </a:lnR>
                    <a:lnT>
                      <a:noFill/>
                    </a:lnT>
                    <a:lnB>
                      <a:noFill/>
                    </a:lnB>
                  </a:tcPr>
                </a:tc>
                <a:tc>
                  <a:txBody>
                    <a:bodyPr/>
                    <a:lstStyle/>
                    <a:p>
                      <a:pPr algn="l" fontAlgn="b"/>
                      <a:r>
                        <a:rPr lang="en-US" sz="2000" b="0" i="0" u="none" strike="noStrike">
                          <a:solidFill>
                            <a:srgbClr val="000000"/>
                          </a:solidFill>
                          <a:latin typeface="Calibri"/>
                        </a:rPr>
                        <a:t>1.1 dB</a:t>
                      </a:r>
                    </a:p>
                  </a:txBody>
                  <a:tcPr marL="9525" marR="9525" marT="9525" marB="0" anchor="b">
                    <a:lnL>
                      <a:noFill/>
                    </a:lnL>
                    <a:lnR>
                      <a:noFill/>
                    </a:lnR>
                    <a:lnT>
                      <a:noFill/>
                    </a:lnT>
                    <a:lnB>
                      <a:noFill/>
                    </a:lnB>
                  </a:tcPr>
                </a:tc>
                <a:tc>
                  <a:txBody>
                    <a:bodyPr/>
                    <a:lstStyle/>
                    <a:p>
                      <a:pPr algn="l" fontAlgn="b"/>
                      <a:r>
                        <a:rPr lang="en-US" sz="2000" b="0" i="0" u="none" strike="noStrike" dirty="0">
                          <a:solidFill>
                            <a:srgbClr val="000000"/>
                          </a:solidFill>
                          <a:latin typeface="Calibri"/>
                        </a:rPr>
                        <a:t>-5.4 dB</a:t>
                      </a:r>
                    </a:p>
                  </a:txBody>
                  <a:tcPr marL="9525" marR="9525" marT="9525" marB="0" anchor="b">
                    <a:lnL>
                      <a:noFill/>
                    </a:lnL>
                    <a:lnR>
                      <a:noFill/>
                    </a:lnR>
                    <a:lnT>
                      <a:noFill/>
                    </a:lnT>
                    <a:lnB>
                      <a:noFill/>
                    </a:lnB>
                  </a:tcPr>
                </a:tc>
                <a:tc>
                  <a:txBody>
                    <a:bodyPr/>
                    <a:lstStyle/>
                    <a:p>
                      <a:pPr algn="l" fontAlgn="b"/>
                      <a:r>
                        <a:rPr lang="en-US" sz="2000" b="0" i="0" u="none" strike="noStrike" dirty="0">
                          <a:solidFill>
                            <a:srgbClr val="000000"/>
                          </a:solidFill>
                          <a:latin typeface="Calibri"/>
                        </a:rPr>
                        <a:t>-1.56 dB</a:t>
                      </a:r>
                    </a:p>
                  </a:txBody>
                  <a:tcPr marL="9525" marR="9525" marT="9525" marB="0" anchor="b">
                    <a:lnL>
                      <a:noFill/>
                    </a:lnL>
                    <a:lnR>
                      <a:noFill/>
                    </a:lnR>
                    <a:lnT>
                      <a:noFill/>
                    </a:lnT>
                    <a:lnB>
                      <a:noFill/>
                    </a:lnB>
                  </a:tcPr>
                </a:tc>
                <a:tc>
                  <a:txBody>
                    <a:bodyPr/>
                    <a:lstStyle/>
                    <a:p>
                      <a:pPr algn="l" fontAlgn="b"/>
                      <a:r>
                        <a:rPr lang="en-US" sz="2000" b="0" i="0" u="none" strike="noStrike">
                          <a:solidFill>
                            <a:srgbClr val="000000"/>
                          </a:solidFill>
                          <a:latin typeface="Calibri"/>
                        </a:rPr>
                        <a:t>34.4 dBi</a:t>
                      </a:r>
                    </a:p>
                  </a:txBody>
                  <a:tcPr marL="9525" marR="9525" marT="9525" marB="0" anchor="b">
                    <a:lnL>
                      <a:noFill/>
                    </a:lnL>
                    <a:lnR>
                      <a:noFill/>
                    </a:lnR>
                    <a:lnT>
                      <a:noFill/>
                    </a:lnT>
                    <a:lnB>
                      <a:noFill/>
                    </a:lnB>
                  </a:tcPr>
                </a:tc>
                <a:extLst>
                  <a:ext uri="{0D108BD9-81ED-4DB2-BD59-A6C34878D82A}">
                    <a16:rowId xmlns:a16="http://schemas.microsoft.com/office/drawing/2014/main" val="10004"/>
                  </a:ext>
                </a:extLst>
              </a:tr>
              <a:tr h="492579">
                <a:tc>
                  <a:txBody>
                    <a:bodyPr/>
                    <a:lstStyle/>
                    <a:p>
                      <a:pPr algn="l" fontAlgn="b"/>
                      <a:r>
                        <a:rPr lang="en-US" sz="2000" b="0" i="0" u="none" strike="noStrike">
                          <a:solidFill>
                            <a:srgbClr val="000000"/>
                          </a:solidFill>
                          <a:latin typeface="Calibri"/>
                        </a:rPr>
                        <a:t>WA5YWC</a:t>
                      </a:r>
                    </a:p>
                  </a:txBody>
                  <a:tcPr marL="9525" marR="9525" marT="9525" marB="0" anchor="b">
                    <a:lnL>
                      <a:noFill/>
                    </a:lnL>
                    <a:lnR>
                      <a:noFill/>
                    </a:lnR>
                    <a:lnT>
                      <a:noFill/>
                    </a:lnT>
                    <a:lnB>
                      <a:noFill/>
                    </a:lnB>
                  </a:tcPr>
                </a:tc>
                <a:tc>
                  <a:txBody>
                    <a:bodyPr/>
                    <a:lstStyle/>
                    <a:p>
                      <a:pPr algn="l" fontAlgn="b"/>
                      <a:r>
                        <a:rPr lang="en-US" sz="2000" b="0" i="0" u="none" strike="noStrike">
                          <a:solidFill>
                            <a:srgbClr val="000000"/>
                          </a:solidFill>
                          <a:latin typeface="Calibri"/>
                        </a:rPr>
                        <a:t>18 inch</a:t>
                      </a:r>
                    </a:p>
                  </a:txBody>
                  <a:tcPr marL="9525" marR="9525" marT="9525" marB="0" anchor="b">
                    <a:lnL>
                      <a:noFill/>
                    </a:lnL>
                    <a:lnR>
                      <a:noFill/>
                    </a:lnR>
                    <a:lnT>
                      <a:noFill/>
                    </a:lnT>
                    <a:lnB>
                      <a:noFill/>
                    </a:lnB>
                  </a:tcPr>
                </a:tc>
                <a:tc>
                  <a:txBody>
                    <a:bodyPr/>
                    <a:lstStyle/>
                    <a:p>
                      <a:pPr algn="l" fontAlgn="b"/>
                      <a:r>
                        <a:rPr lang="en-US" sz="2000" b="0" i="0" u="none" strike="noStrike">
                          <a:solidFill>
                            <a:srgbClr val="000000"/>
                          </a:solidFill>
                          <a:latin typeface="Calibri"/>
                        </a:rPr>
                        <a:t>Offset fed</a:t>
                      </a:r>
                    </a:p>
                  </a:txBody>
                  <a:tcPr marL="9525" marR="9525" marT="9525" marB="0" anchor="b">
                    <a:lnL>
                      <a:noFill/>
                    </a:lnL>
                    <a:lnR>
                      <a:noFill/>
                    </a:lnR>
                    <a:lnT>
                      <a:noFill/>
                    </a:lnT>
                    <a:lnB>
                      <a:noFill/>
                    </a:lnB>
                  </a:tcPr>
                </a:tc>
                <a:tc>
                  <a:txBody>
                    <a:bodyPr/>
                    <a:lstStyle/>
                    <a:p>
                      <a:pPr algn="l" fontAlgn="b"/>
                      <a:r>
                        <a:rPr lang="en-US" sz="2000" b="0" i="0" u="none" strike="noStrike">
                          <a:solidFill>
                            <a:srgbClr val="000000"/>
                          </a:solidFill>
                          <a:latin typeface="Calibri"/>
                        </a:rPr>
                        <a:t>1 dB</a:t>
                      </a:r>
                    </a:p>
                  </a:txBody>
                  <a:tcPr marL="9525" marR="9525" marT="9525" marB="0" anchor="b">
                    <a:lnL>
                      <a:noFill/>
                    </a:lnL>
                    <a:lnR>
                      <a:noFill/>
                    </a:lnR>
                    <a:lnT>
                      <a:noFill/>
                    </a:lnT>
                    <a:lnB>
                      <a:noFill/>
                    </a:lnB>
                  </a:tcPr>
                </a:tc>
                <a:tc>
                  <a:txBody>
                    <a:bodyPr/>
                    <a:lstStyle/>
                    <a:p>
                      <a:pPr algn="l" fontAlgn="b"/>
                      <a:r>
                        <a:rPr lang="en-US" sz="2000" b="0" i="0" u="none" strike="noStrike">
                          <a:solidFill>
                            <a:srgbClr val="000000"/>
                          </a:solidFill>
                          <a:latin typeface="Calibri"/>
                        </a:rPr>
                        <a:t>-5.87 dB</a:t>
                      </a:r>
                    </a:p>
                  </a:txBody>
                  <a:tcPr marL="9525" marR="9525" marT="9525" marB="0" anchor="b">
                    <a:lnL>
                      <a:noFill/>
                    </a:lnL>
                    <a:lnR>
                      <a:noFill/>
                    </a:lnR>
                    <a:lnT>
                      <a:noFill/>
                    </a:lnT>
                    <a:lnB>
                      <a:noFill/>
                    </a:lnB>
                  </a:tcPr>
                </a:tc>
                <a:tc>
                  <a:txBody>
                    <a:bodyPr/>
                    <a:lstStyle/>
                    <a:p>
                      <a:pPr algn="l" fontAlgn="b"/>
                      <a:r>
                        <a:rPr lang="en-US" sz="2000" b="0" i="0" u="none" strike="noStrike" dirty="0">
                          <a:solidFill>
                            <a:srgbClr val="000000"/>
                          </a:solidFill>
                          <a:latin typeface="Calibri"/>
                        </a:rPr>
                        <a:t>-2.03 dB</a:t>
                      </a:r>
                    </a:p>
                  </a:txBody>
                  <a:tcPr marL="9525" marR="9525" marT="9525" marB="0" anchor="b">
                    <a:lnL>
                      <a:noFill/>
                    </a:lnL>
                    <a:lnR>
                      <a:noFill/>
                    </a:lnR>
                    <a:lnT>
                      <a:noFill/>
                    </a:lnT>
                    <a:lnB>
                      <a:noFill/>
                    </a:lnB>
                  </a:tcPr>
                </a:tc>
                <a:tc>
                  <a:txBody>
                    <a:bodyPr/>
                    <a:lstStyle/>
                    <a:p>
                      <a:pPr algn="l" fontAlgn="b"/>
                      <a:r>
                        <a:rPr lang="en-US" sz="2000" b="0" i="0" u="none" strike="noStrike" dirty="0">
                          <a:solidFill>
                            <a:srgbClr val="000000"/>
                          </a:solidFill>
                          <a:latin typeface="Calibri"/>
                        </a:rPr>
                        <a:t>34 </a:t>
                      </a:r>
                      <a:r>
                        <a:rPr lang="en-US" sz="2000" b="0" i="0" u="none" strike="noStrike" dirty="0" err="1">
                          <a:solidFill>
                            <a:srgbClr val="000000"/>
                          </a:solidFill>
                          <a:latin typeface="Calibri"/>
                        </a:rPr>
                        <a:t>dBi</a:t>
                      </a:r>
                      <a:endParaRPr lang="en-US" sz="2000" b="0" i="0" u="none" strike="noStrike" dirty="0">
                        <a:solidFill>
                          <a:srgbClr val="000000"/>
                        </a:solidFill>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05"/>
                  </a:ext>
                </a:extLst>
              </a:tr>
              <a:tr h="492579">
                <a:tc>
                  <a:txBody>
                    <a:bodyPr/>
                    <a:lstStyle/>
                    <a:p>
                      <a:pPr algn="l" fontAlgn="b"/>
                      <a:r>
                        <a:rPr lang="en-US" sz="2000" b="0" i="0" u="none" strike="noStrike">
                          <a:solidFill>
                            <a:srgbClr val="000000"/>
                          </a:solidFill>
                          <a:latin typeface="Calibri"/>
                        </a:rPr>
                        <a:t>W5LUA  </a:t>
                      </a:r>
                    </a:p>
                  </a:txBody>
                  <a:tcPr marL="9525" marR="9525" marT="9525" marB="0" anchor="b">
                    <a:lnL>
                      <a:noFill/>
                    </a:lnL>
                    <a:lnR>
                      <a:noFill/>
                    </a:lnR>
                    <a:lnT>
                      <a:noFill/>
                    </a:lnT>
                    <a:lnB>
                      <a:noFill/>
                    </a:lnB>
                  </a:tcPr>
                </a:tc>
                <a:tc>
                  <a:txBody>
                    <a:bodyPr/>
                    <a:lstStyle/>
                    <a:p>
                      <a:pPr algn="l" fontAlgn="b"/>
                      <a:r>
                        <a:rPr lang="en-US" sz="2000" b="0" i="0" u="none" strike="noStrike">
                          <a:solidFill>
                            <a:srgbClr val="000000"/>
                          </a:solidFill>
                          <a:latin typeface="Calibri"/>
                        </a:rPr>
                        <a:t>7.75 inch</a:t>
                      </a:r>
                    </a:p>
                  </a:txBody>
                  <a:tcPr marL="9525" marR="9525" marT="9525" marB="0" anchor="b">
                    <a:lnL>
                      <a:noFill/>
                    </a:lnL>
                    <a:lnR>
                      <a:noFill/>
                    </a:lnR>
                    <a:lnT>
                      <a:noFill/>
                    </a:lnT>
                    <a:lnB>
                      <a:noFill/>
                    </a:lnB>
                  </a:tcPr>
                </a:tc>
                <a:tc>
                  <a:txBody>
                    <a:bodyPr/>
                    <a:lstStyle/>
                    <a:p>
                      <a:pPr algn="l" fontAlgn="b"/>
                      <a:r>
                        <a:rPr lang="en-US" sz="2000" b="0" i="0" u="none" strike="noStrike">
                          <a:solidFill>
                            <a:srgbClr val="000000"/>
                          </a:solidFill>
                          <a:latin typeface="Calibri"/>
                        </a:rPr>
                        <a:t>Offset fed</a:t>
                      </a:r>
                    </a:p>
                  </a:txBody>
                  <a:tcPr marL="9525" marR="9525" marT="9525" marB="0" anchor="b">
                    <a:lnL>
                      <a:noFill/>
                    </a:lnL>
                    <a:lnR>
                      <a:noFill/>
                    </a:lnR>
                    <a:lnT>
                      <a:noFill/>
                    </a:lnT>
                    <a:lnB>
                      <a:noFill/>
                    </a:lnB>
                  </a:tcPr>
                </a:tc>
                <a:tc>
                  <a:txBody>
                    <a:bodyPr/>
                    <a:lstStyle/>
                    <a:p>
                      <a:pPr algn="l" fontAlgn="b"/>
                      <a:r>
                        <a:rPr lang="en-US" sz="2000" b="0" i="0" u="none" strike="noStrike">
                          <a:solidFill>
                            <a:srgbClr val="000000"/>
                          </a:solidFill>
                          <a:latin typeface="Calibri"/>
                        </a:rPr>
                        <a:t>.22 dB</a:t>
                      </a:r>
                    </a:p>
                  </a:txBody>
                  <a:tcPr marL="9525" marR="9525" marT="9525" marB="0" anchor="b">
                    <a:lnL>
                      <a:noFill/>
                    </a:lnL>
                    <a:lnR>
                      <a:noFill/>
                    </a:lnR>
                    <a:lnT>
                      <a:noFill/>
                    </a:lnT>
                    <a:lnB>
                      <a:noFill/>
                    </a:lnB>
                  </a:tcPr>
                </a:tc>
                <a:tc>
                  <a:txBody>
                    <a:bodyPr/>
                    <a:lstStyle/>
                    <a:p>
                      <a:pPr algn="l" fontAlgn="b"/>
                      <a:r>
                        <a:rPr lang="en-US" sz="2000" b="0" i="0" u="none" strike="noStrike">
                          <a:solidFill>
                            <a:srgbClr val="000000"/>
                          </a:solidFill>
                          <a:latin typeface="Calibri"/>
                        </a:rPr>
                        <a:t>-12.84 dB</a:t>
                      </a:r>
                    </a:p>
                  </a:txBody>
                  <a:tcPr marL="9525" marR="9525" marT="9525" marB="0" anchor="b">
                    <a:lnL>
                      <a:noFill/>
                    </a:lnL>
                    <a:lnR>
                      <a:noFill/>
                    </a:lnR>
                    <a:lnT>
                      <a:noFill/>
                    </a:lnT>
                    <a:lnB>
                      <a:noFill/>
                    </a:lnB>
                  </a:tcPr>
                </a:tc>
                <a:tc>
                  <a:txBody>
                    <a:bodyPr/>
                    <a:lstStyle/>
                    <a:p>
                      <a:pPr algn="l" fontAlgn="b"/>
                      <a:r>
                        <a:rPr lang="en-US" sz="2000" b="0" i="0" u="none" strike="noStrike">
                          <a:solidFill>
                            <a:srgbClr val="000000"/>
                          </a:solidFill>
                          <a:latin typeface="Calibri"/>
                        </a:rPr>
                        <a:t>-9 dB</a:t>
                      </a:r>
                    </a:p>
                  </a:txBody>
                  <a:tcPr marL="9525" marR="9525" marT="9525" marB="0" anchor="b">
                    <a:lnL>
                      <a:noFill/>
                    </a:lnL>
                    <a:lnR>
                      <a:noFill/>
                    </a:lnR>
                    <a:lnT>
                      <a:noFill/>
                    </a:lnT>
                    <a:lnB>
                      <a:noFill/>
                    </a:lnB>
                  </a:tcPr>
                </a:tc>
                <a:tc>
                  <a:txBody>
                    <a:bodyPr/>
                    <a:lstStyle/>
                    <a:p>
                      <a:pPr algn="l" fontAlgn="b"/>
                      <a:r>
                        <a:rPr lang="en-US" sz="2000" b="0" i="0" u="none" strike="noStrike" dirty="0">
                          <a:solidFill>
                            <a:srgbClr val="000000"/>
                          </a:solidFill>
                          <a:latin typeface="Calibri"/>
                        </a:rPr>
                        <a:t>27 </a:t>
                      </a:r>
                      <a:r>
                        <a:rPr lang="en-US" sz="2000" b="0" i="0" u="none" strike="noStrike" dirty="0" err="1">
                          <a:solidFill>
                            <a:srgbClr val="000000"/>
                          </a:solidFill>
                          <a:latin typeface="Calibri"/>
                        </a:rPr>
                        <a:t>dBi</a:t>
                      </a:r>
                      <a:endParaRPr lang="en-US" sz="2000" b="0" i="0" u="none" strike="noStrike" dirty="0">
                        <a:solidFill>
                          <a:srgbClr val="000000"/>
                        </a:solidFill>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06"/>
                  </a:ext>
                </a:extLst>
              </a:tr>
            </a:tbl>
          </a:graphicData>
        </a:graphic>
      </p:graphicFrame>
      <p:sp>
        <p:nvSpPr>
          <p:cNvPr id="18487" name="TextBox 1">
            <a:extLst>
              <a:ext uri="{FF2B5EF4-FFF2-40B4-BE49-F238E27FC236}">
                <a16:creationId xmlns:a16="http://schemas.microsoft.com/office/drawing/2014/main" id="{CEF6B7AC-F3DA-C63F-5363-F1ABA0ECE657}"/>
              </a:ext>
            </a:extLst>
          </p:cNvPr>
          <p:cNvSpPr txBox="1">
            <a:spLocks noChangeArrowheads="1"/>
          </p:cNvSpPr>
          <p:nvPr/>
        </p:nvSpPr>
        <p:spPr bwMode="auto">
          <a:xfrm>
            <a:off x="1209675" y="5541963"/>
            <a:ext cx="6648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t>Same 10 GHz transverter and cable used for all measurements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5170DC0B-B1AA-5B6F-891A-5C288D4263AB}"/>
              </a:ext>
            </a:extLst>
          </p:cNvPr>
          <p:cNvSpPr>
            <a:spLocks noGrp="1" noChangeArrowheads="1"/>
          </p:cNvSpPr>
          <p:nvPr>
            <p:ph type="title"/>
          </p:nvPr>
        </p:nvSpPr>
        <p:spPr/>
        <p:txBody>
          <a:bodyPr/>
          <a:lstStyle/>
          <a:p>
            <a:r>
              <a:rPr lang="en-US" altLang="en-US"/>
              <a:t>Moving Forward</a:t>
            </a:r>
          </a:p>
        </p:txBody>
      </p:sp>
      <p:sp>
        <p:nvSpPr>
          <p:cNvPr id="19459" name="Content Placeholder 2">
            <a:extLst>
              <a:ext uri="{FF2B5EF4-FFF2-40B4-BE49-F238E27FC236}">
                <a16:creationId xmlns:a16="http://schemas.microsoft.com/office/drawing/2014/main" id="{4AACA569-C614-DADE-A776-84F3BA700352}"/>
              </a:ext>
            </a:extLst>
          </p:cNvPr>
          <p:cNvSpPr>
            <a:spLocks noGrp="1" noChangeArrowheads="1"/>
          </p:cNvSpPr>
          <p:nvPr>
            <p:ph idx="1"/>
          </p:nvPr>
        </p:nvSpPr>
        <p:spPr>
          <a:xfrm>
            <a:off x="457200" y="1492250"/>
            <a:ext cx="8229600" cy="4525963"/>
          </a:xfrm>
        </p:spPr>
        <p:txBody>
          <a:bodyPr/>
          <a:lstStyle/>
          <a:p>
            <a:r>
              <a:rPr lang="en-US" altLang="en-US" sz="2800"/>
              <a:t>The preceding results were based on using the same downconverter on 10 and 24 GHz to make relative gain comparisons of antennas</a:t>
            </a:r>
          </a:p>
          <a:p>
            <a:r>
              <a:rPr lang="en-US" altLang="en-US" sz="2800"/>
              <a:t>The plan in moving forward is to test 10/24/47 GHz as individual systems which includes the antenna, cabling and transverter…..this is the bottom line as we continue to improve our systems…..</a:t>
            </a:r>
          </a:p>
          <a:p>
            <a:r>
              <a:rPr lang="en-US" altLang="en-US" sz="2800"/>
              <a:t>Stand by for additional test parties and results.</a:t>
            </a:r>
          </a:p>
        </p:txBody>
      </p:sp>
      <p:sp>
        <p:nvSpPr>
          <p:cNvPr id="19460" name="Footer Placeholder 3">
            <a:extLst>
              <a:ext uri="{FF2B5EF4-FFF2-40B4-BE49-F238E27FC236}">
                <a16:creationId xmlns:a16="http://schemas.microsoft.com/office/drawing/2014/main" id="{37C469FF-ADF5-E864-A5C3-2B1A50B14C42}"/>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chemeClr val="bg1"/>
                </a:solidFill>
              </a:rPr>
              <a:t>WWW.NTMS.ORG</a:t>
            </a:r>
          </a:p>
        </p:txBody>
      </p:sp>
      <p:sp>
        <p:nvSpPr>
          <p:cNvPr id="19461" name="Slide Number Placeholder 4">
            <a:extLst>
              <a:ext uri="{FF2B5EF4-FFF2-40B4-BE49-F238E27FC236}">
                <a16:creationId xmlns:a16="http://schemas.microsoft.com/office/drawing/2014/main" id="{9256A7F1-D9B5-8D3E-A6C9-0A9C77BA13AA}"/>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D95B46-6799-4C71-91D3-528CEA0FD1F8}" type="slidenum">
              <a:rPr lang="en-US" altLang="en-US" smtClean="0">
                <a:solidFill>
                  <a:schemeClr val="bg1"/>
                </a:solidFill>
              </a:rPr>
              <a:pPr/>
              <a:t>12</a:t>
            </a:fld>
            <a:endParaRPr lang="en-US" altLang="en-US">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3">
            <a:extLst>
              <a:ext uri="{FF2B5EF4-FFF2-40B4-BE49-F238E27FC236}">
                <a16:creationId xmlns:a16="http://schemas.microsoft.com/office/drawing/2014/main" id="{EB79EF62-441D-E917-FD68-B7BF8E6BB120}"/>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6699"/>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6699"/>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6699"/>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6699"/>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66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9pPr>
          </a:lstStyle>
          <a:p>
            <a:pPr>
              <a:spcBef>
                <a:spcPct val="0"/>
              </a:spcBef>
              <a:buFontTx/>
              <a:buNone/>
            </a:pPr>
            <a:r>
              <a:rPr lang="en-US" altLang="en-US" sz="1200">
                <a:solidFill>
                  <a:schemeClr val="bg1"/>
                </a:solidFill>
              </a:rPr>
              <a:t>WWW.NTMS.ORG</a:t>
            </a:r>
          </a:p>
        </p:txBody>
      </p:sp>
      <p:sp>
        <p:nvSpPr>
          <p:cNvPr id="6147" name="Slide Number Placeholder 4">
            <a:extLst>
              <a:ext uri="{FF2B5EF4-FFF2-40B4-BE49-F238E27FC236}">
                <a16:creationId xmlns:a16="http://schemas.microsoft.com/office/drawing/2014/main" id="{C1DFF239-5517-3AA4-2A07-E8994A326B4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6699"/>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6699"/>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6699"/>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6699"/>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66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9pPr>
          </a:lstStyle>
          <a:p>
            <a:pPr>
              <a:spcBef>
                <a:spcPct val="0"/>
              </a:spcBef>
              <a:buFontTx/>
              <a:buNone/>
            </a:pPr>
            <a:fld id="{994C2154-5B1F-4D39-9952-F20606320F98}" type="slidenum">
              <a:rPr lang="en-US" altLang="en-US" sz="1400" smtClean="0">
                <a:solidFill>
                  <a:schemeClr val="bg1"/>
                </a:solidFill>
              </a:rPr>
              <a:pPr>
                <a:spcBef>
                  <a:spcPct val="0"/>
                </a:spcBef>
                <a:buFontTx/>
                <a:buNone/>
              </a:pPr>
              <a:t>2</a:t>
            </a:fld>
            <a:endParaRPr lang="en-US" altLang="en-US" sz="1400">
              <a:solidFill>
                <a:schemeClr val="bg1"/>
              </a:solidFill>
            </a:endParaRPr>
          </a:p>
        </p:txBody>
      </p:sp>
      <p:sp>
        <p:nvSpPr>
          <p:cNvPr id="6148" name="Rectangle 2">
            <a:extLst>
              <a:ext uri="{FF2B5EF4-FFF2-40B4-BE49-F238E27FC236}">
                <a16:creationId xmlns:a16="http://schemas.microsoft.com/office/drawing/2014/main" id="{B18DEF0A-6D7B-0C5D-DD57-B4581DE6B6BB}"/>
              </a:ext>
            </a:extLst>
          </p:cNvPr>
          <p:cNvSpPr>
            <a:spLocks noGrp="1" noChangeArrowheads="1"/>
          </p:cNvSpPr>
          <p:nvPr>
            <p:ph type="title"/>
          </p:nvPr>
        </p:nvSpPr>
        <p:spPr/>
        <p:txBody>
          <a:bodyPr/>
          <a:lstStyle/>
          <a:p>
            <a:pPr eaLnBrk="1" hangingPunct="1"/>
            <a:r>
              <a:rPr lang="en-US" altLang="en-US" sz="3200"/>
              <a:t>GR-1216 &amp; GR-1236 IF Amplifiers</a:t>
            </a:r>
          </a:p>
        </p:txBody>
      </p:sp>
      <p:pic>
        <p:nvPicPr>
          <p:cNvPr id="6149" name="Picture 3" descr="DSC00002">
            <a:extLst>
              <a:ext uri="{FF2B5EF4-FFF2-40B4-BE49-F238E27FC236}">
                <a16:creationId xmlns:a16="http://schemas.microsoft.com/office/drawing/2014/main" id="{F3CBFE87-70F0-423F-7C7E-DBC8CDBDCC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301" t="14453" r="9961" b="26172"/>
          <a:stretch>
            <a:fillRect/>
          </a:stretch>
        </p:blipFill>
        <p:spPr bwMode="auto">
          <a:xfrm>
            <a:off x="0" y="1606550"/>
            <a:ext cx="4533900"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4" descr="DSC00001">
            <a:extLst>
              <a:ext uri="{FF2B5EF4-FFF2-40B4-BE49-F238E27FC236}">
                <a16:creationId xmlns:a16="http://schemas.microsoft.com/office/drawing/2014/main" id="{09CF6D6C-5842-ED4A-9D6E-FBAFA3A431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8066" t="4948" r="12109" b="15886"/>
          <a:stretch>
            <a:fillRect/>
          </a:stretch>
        </p:blipFill>
        <p:spPr bwMode="auto">
          <a:xfrm>
            <a:off x="4752975" y="1781175"/>
            <a:ext cx="4257675"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ext Box 5">
            <a:extLst>
              <a:ext uri="{FF2B5EF4-FFF2-40B4-BE49-F238E27FC236}">
                <a16:creationId xmlns:a16="http://schemas.microsoft.com/office/drawing/2014/main" id="{079A8EF1-5A70-ACBF-A027-0E8676C5FDC9}"/>
              </a:ext>
            </a:extLst>
          </p:cNvPr>
          <p:cNvSpPr txBox="1">
            <a:spLocks noChangeArrowheads="1"/>
          </p:cNvSpPr>
          <p:nvPr/>
        </p:nvSpPr>
        <p:spPr bwMode="auto">
          <a:xfrm>
            <a:off x="352425" y="4418013"/>
            <a:ext cx="414655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6699"/>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6699"/>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6699"/>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6699"/>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66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solidFill>
                  <a:schemeClr val="tx1"/>
                </a:solidFill>
              </a:rPr>
              <a:t>These meters provide a 30 MHz IF amplifier with up to several MHz of bandwidth which makes it easy to measure sun and moon noise – they can be easily retuned for 28 MHz</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C676DE87-DA72-7C47-6D7C-0C94DB0A9D27}"/>
              </a:ext>
            </a:extLst>
          </p:cNvPr>
          <p:cNvSpPr>
            <a:spLocks noGrp="1" noChangeArrowheads="1"/>
          </p:cNvSpPr>
          <p:nvPr>
            <p:ph type="title"/>
          </p:nvPr>
        </p:nvSpPr>
        <p:spPr/>
        <p:txBody>
          <a:bodyPr/>
          <a:lstStyle/>
          <a:p>
            <a:r>
              <a:rPr lang="en-US" altLang="en-US"/>
              <a:t>Setup for measuring sun/moon noise on portable systems</a:t>
            </a:r>
          </a:p>
        </p:txBody>
      </p:sp>
      <p:pic>
        <p:nvPicPr>
          <p:cNvPr id="7171" name="Content Placeholder 6">
            <a:extLst>
              <a:ext uri="{FF2B5EF4-FFF2-40B4-BE49-F238E27FC236}">
                <a16:creationId xmlns:a16="http://schemas.microsoft.com/office/drawing/2014/main" id="{A711C656-A3A0-3EF0-5433-CD428EE89E8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1450" y="1447800"/>
            <a:ext cx="6034088" cy="4525963"/>
          </a:xfrm>
        </p:spPr>
      </p:pic>
      <p:sp>
        <p:nvSpPr>
          <p:cNvPr id="7172" name="Footer Placeholder 3">
            <a:extLst>
              <a:ext uri="{FF2B5EF4-FFF2-40B4-BE49-F238E27FC236}">
                <a16:creationId xmlns:a16="http://schemas.microsoft.com/office/drawing/2014/main" id="{FE779E52-C169-5204-973E-56B04D8311B3}"/>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chemeClr val="bg1"/>
                </a:solidFill>
              </a:rPr>
              <a:t>WWW.NTMS.ORG</a:t>
            </a:r>
          </a:p>
        </p:txBody>
      </p:sp>
      <p:sp>
        <p:nvSpPr>
          <p:cNvPr id="7173" name="Slide Number Placeholder 4">
            <a:extLst>
              <a:ext uri="{FF2B5EF4-FFF2-40B4-BE49-F238E27FC236}">
                <a16:creationId xmlns:a16="http://schemas.microsoft.com/office/drawing/2014/main" id="{CEA27F60-5458-E572-4333-427908242368}"/>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D0EB57F-4D5E-4AF1-A60C-7D21B0745530}" type="slidenum">
              <a:rPr lang="en-US" altLang="en-US" smtClean="0">
                <a:solidFill>
                  <a:schemeClr val="bg1"/>
                </a:solidFill>
              </a:rPr>
              <a:pPr/>
              <a:t>3</a:t>
            </a:fld>
            <a:endParaRPr lang="en-US" altLang="en-US">
              <a:solidFill>
                <a:schemeClr val="bg1"/>
              </a:solidFill>
            </a:endParaRPr>
          </a:p>
        </p:txBody>
      </p:sp>
      <p:sp>
        <p:nvSpPr>
          <p:cNvPr id="7174" name="TextBox 7">
            <a:extLst>
              <a:ext uri="{FF2B5EF4-FFF2-40B4-BE49-F238E27FC236}">
                <a16:creationId xmlns:a16="http://schemas.microsoft.com/office/drawing/2014/main" id="{1DE1C8C4-FDDC-8AA7-EDF2-8AC1CF8FD879}"/>
              </a:ext>
            </a:extLst>
          </p:cNvPr>
          <p:cNvSpPr txBox="1">
            <a:spLocks noChangeArrowheads="1"/>
          </p:cNvSpPr>
          <p:nvPr/>
        </p:nvSpPr>
        <p:spPr bwMode="auto">
          <a:xfrm>
            <a:off x="6280150" y="1792288"/>
            <a:ext cx="2692400"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t>HB 144 to 28 MHz downconverter</a:t>
            </a:r>
          </a:p>
          <a:p>
            <a:endParaRPr lang="en-US" altLang="en-US"/>
          </a:p>
          <a:p>
            <a:r>
              <a:rPr lang="en-US" altLang="en-US"/>
              <a:t>Optional 144 MHz ( 2m) preamplifier – comes in handy for use with low gain converters</a:t>
            </a:r>
          </a:p>
          <a:p>
            <a:endParaRPr lang="en-US" altLang="en-US"/>
          </a:p>
          <a:p>
            <a:endParaRPr lang="en-US"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952A040A-433C-0E05-BA1C-D59A02E5D527}"/>
              </a:ext>
            </a:extLst>
          </p:cNvPr>
          <p:cNvSpPr>
            <a:spLocks noGrp="1" noChangeArrowheads="1"/>
          </p:cNvSpPr>
          <p:nvPr>
            <p:ph type="title"/>
          </p:nvPr>
        </p:nvSpPr>
        <p:spPr/>
        <p:txBody>
          <a:bodyPr/>
          <a:lstStyle/>
          <a:p>
            <a:r>
              <a:rPr lang="en-US" altLang="en-US"/>
              <a:t>Using an Audio Meter</a:t>
            </a:r>
          </a:p>
        </p:txBody>
      </p:sp>
      <p:sp>
        <p:nvSpPr>
          <p:cNvPr id="8195" name="Footer Placeholder 3">
            <a:extLst>
              <a:ext uri="{FF2B5EF4-FFF2-40B4-BE49-F238E27FC236}">
                <a16:creationId xmlns:a16="http://schemas.microsoft.com/office/drawing/2014/main" id="{FE262C54-44B6-166D-0DAB-F4460E49C9FD}"/>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6699"/>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6699"/>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6699"/>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6699"/>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66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9pPr>
          </a:lstStyle>
          <a:p>
            <a:pPr>
              <a:spcBef>
                <a:spcPct val="0"/>
              </a:spcBef>
              <a:buFontTx/>
              <a:buNone/>
            </a:pPr>
            <a:r>
              <a:rPr lang="en-US" altLang="en-US" sz="1200">
                <a:solidFill>
                  <a:schemeClr val="bg1"/>
                </a:solidFill>
              </a:rPr>
              <a:t>WWW.NTMS.ORG</a:t>
            </a:r>
          </a:p>
        </p:txBody>
      </p:sp>
      <p:sp>
        <p:nvSpPr>
          <p:cNvPr id="8196" name="Slide Number Placeholder 4">
            <a:extLst>
              <a:ext uri="{FF2B5EF4-FFF2-40B4-BE49-F238E27FC236}">
                <a16:creationId xmlns:a16="http://schemas.microsoft.com/office/drawing/2014/main" id="{CC2A1BAA-9DC0-19B8-83FF-C0F21F87ED33}"/>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6699"/>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6699"/>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6699"/>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6699"/>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66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9pPr>
          </a:lstStyle>
          <a:p>
            <a:pPr>
              <a:spcBef>
                <a:spcPct val="0"/>
              </a:spcBef>
              <a:buFontTx/>
              <a:buNone/>
            </a:pPr>
            <a:fld id="{DE6C98A2-1ED9-493E-B26B-E980F9CAB6D3}" type="slidenum">
              <a:rPr lang="en-US" altLang="en-US" sz="1400" smtClean="0">
                <a:solidFill>
                  <a:schemeClr val="bg1"/>
                </a:solidFill>
              </a:rPr>
              <a:pPr>
                <a:spcBef>
                  <a:spcPct val="0"/>
                </a:spcBef>
                <a:buFontTx/>
                <a:buNone/>
              </a:pPr>
              <a:t>4</a:t>
            </a:fld>
            <a:endParaRPr lang="en-US" altLang="en-US" sz="1400">
              <a:solidFill>
                <a:schemeClr val="bg1"/>
              </a:solidFill>
            </a:endParaRPr>
          </a:p>
        </p:txBody>
      </p:sp>
      <p:sp>
        <p:nvSpPr>
          <p:cNvPr id="8197" name="TextBox 3">
            <a:extLst>
              <a:ext uri="{FF2B5EF4-FFF2-40B4-BE49-F238E27FC236}">
                <a16:creationId xmlns:a16="http://schemas.microsoft.com/office/drawing/2014/main" id="{754F4D90-C2C7-E38C-C76B-17A02B61BFE7}"/>
              </a:ext>
            </a:extLst>
          </p:cNvPr>
          <p:cNvSpPr txBox="1">
            <a:spLocks noChangeArrowheads="1"/>
          </p:cNvSpPr>
          <p:nvPr/>
        </p:nvSpPr>
        <p:spPr bwMode="auto">
          <a:xfrm flipH="1">
            <a:off x="3684588" y="1371600"/>
            <a:ext cx="5459412"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t>An option that has worked well over the years</a:t>
            </a:r>
          </a:p>
          <a:p>
            <a:endParaRPr lang="en-US" altLang="en-US"/>
          </a:p>
          <a:p>
            <a:r>
              <a:rPr lang="en-US" altLang="en-US"/>
              <a:t>Options include the HP 400 or 3400 AC voltmeter or even your old Triplett or Simpson VOM measuring AC voltage – the meter include a convenient dB scale which is simply 20 log (V2/V1)</a:t>
            </a:r>
          </a:p>
          <a:p>
            <a:endParaRPr lang="en-US" altLang="en-US"/>
          </a:p>
          <a:p>
            <a:r>
              <a:rPr lang="en-US" altLang="en-US"/>
              <a:t>The ac voltmeter is connected to the radio’s speaker or headphone jack. On the radio, turn AGC off, turn audio gain up and reduce RF gain to set the radio in a linear range and not in compression. </a:t>
            </a:r>
          </a:p>
          <a:p>
            <a:endParaRPr lang="en-US" altLang="en-US"/>
          </a:p>
          <a:p>
            <a:r>
              <a:rPr lang="en-US" altLang="en-US"/>
              <a:t>Since the bandwidth of the “audio meter” approach is only several kHz, the readings maybe  “jumpy”, therefore a capacitor across the input terminals may be needed to help obtain an average reading</a:t>
            </a:r>
          </a:p>
        </p:txBody>
      </p:sp>
      <p:pic>
        <p:nvPicPr>
          <p:cNvPr id="8198" name="Picture 6">
            <a:extLst>
              <a:ext uri="{FF2B5EF4-FFF2-40B4-BE49-F238E27FC236}">
                <a16:creationId xmlns:a16="http://schemas.microsoft.com/office/drawing/2014/main" id="{A5D8582C-F525-0DEF-2417-A85CE383C0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058" t="8157" r="62515" b="35843"/>
          <a:stretch>
            <a:fillRect/>
          </a:stretch>
        </p:blipFill>
        <p:spPr bwMode="auto">
          <a:xfrm>
            <a:off x="103188" y="1371600"/>
            <a:ext cx="3581400" cy="437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3">
            <a:extLst>
              <a:ext uri="{FF2B5EF4-FFF2-40B4-BE49-F238E27FC236}">
                <a16:creationId xmlns:a16="http://schemas.microsoft.com/office/drawing/2014/main" id="{594EF0A6-CD6B-8B59-56FE-457D107C90DD}"/>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6699"/>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6699"/>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6699"/>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6699"/>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66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9pPr>
          </a:lstStyle>
          <a:p>
            <a:pPr>
              <a:spcBef>
                <a:spcPct val="0"/>
              </a:spcBef>
              <a:buFontTx/>
              <a:buNone/>
            </a:pPr>
            <a:r>
              <a:rPr lang="en-US" altLang="en-US" sz="1200">
                <a:solidFill>
                  <a:schemeClr val="bg1"/>
                </a:solidFill>
              </a:rPr>
              <a:t>WWW.NTMS.ORG</a:t>
            </a:r>
          </a:p>
        </p:txBody>
      </p:sp>
      <p:sp>
        <p:nvSpPr>
          <p:cNvPr id="9219" name="Slide Number Placeholder 4">
            <a:extLst>
              <a:ext uri="{FF2B5EF4-FFF2-40B4-BE49-F238E27FC236}">
                <a16:creationId xmlns:a16="http://schemas.microsoft.com/office/drawing/2014/main" id="{221DD324-1A7D-C589-3187-1CF5CF3C0B0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6699"/>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6699"/>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6699"/>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6699"/>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66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9pPr>
          </a:lstStyle>
          <a:p>
            <a:pPr>
              <a:spcBef>
                <a:spcPct val="0"/>
              </a:spcBef>
              <a:buFontTx/>
              <a:buNone/>
            </a:pPr>
            <a:fld id="{6B90707D-F962-4E66-9A95-6547C9CE548A}" type="slidenum">
              <a:rPr lang="en-US" altLang="en-US" sz="1400" smtClean="0">
                <a:solidFill>
                  <a:schemeClr val="bg1"/>
                </a:solidFill>
              </a:rPr>
              <a:pPr>
                <a:spcBef>
                  <a:spcPct val="0"/>
                </a:spcBef>
                <a:buFontTx/>
                <a:buNone/>
              </a:pPr>
              <a:t>5</a:t>
            </a:fld>
            <a:endParaRPr lang="en-US" altLang="en-US" sz="1400">
              <a:solidFill>
                <a:schemeClr val="bg1"/>
              </a:solidFill>
            </a:endParaRPr>
          </a:p>
        </p:txBody>
      </p:sp>
      <p:sp>
        <p:nvSpPr>
          <p:cNvPr id="9220" name="Rectangle 2">
            <a:extLst>
              <a:ext uri="{FF2B5EF4-FFF2-40B4-BE49-F238E27FC236}">
                <a16:creationId xmlns:a16="http://schemas.microsoft.com/office/drawing/2014/main" id="{452FB19E-DDAD-44A4-DA5C-3907071684B1}"/>
              </a:ext>
            </a:extLst>
          </p:cNvPr>
          <p:cNvSpPr>
            <a:spLocks noGrp="1" noChangeArrowheads="1"/>
          </p:cNvSpPr>
          <p:nvPr>
            <p:ph type="title"/>
          </p:nvPr>
        </p:nvSpPr>
        <p:spPr/>
        <p:txBody>
          <a:bodyPr/>
          <a:lstStyle/>
          <a:p>
            <a:pPr eaLnBrk="1" hangingPunct="1"/>
            <a:r>
              <a:rPr lang="en-US" altLang="en-US" sz="3200"/>
              <a:t>How do we compare sun noise readings?</a:t>
            </a:r>
          </a:p>
        </p:txBody>
      </p:sp>
      <p:sp>
        <p:nvSpPr>
          <p:cNvPr id="9221" name="Text Box 3">
            <a:extLst>
              <a:ext uri="{FF2B5EF4-FFF2-40B4-BE49-F238E27FC236}">
                <a16:creationId xmlns:a16="http://schemas.microsoft.com/office/drawing/2014/main" id="{500AC7BD-8B5D-017A-DF1F-A2C87AE6B7A1}"/>
              </a:ext>
            </a:extLst>
          </p:cNvPr>
          <p:cNvSpPr txBox="1">
            <a:spLocks noChangeArrowheads="1"/>
          </p:cNvSpPr>
          <p:nvPr/>
        </p:nvSpPr>
        <p:spPr bwMode="auto">
          <a:xfrm>
            <a:off x="1247775" y="1587500"/>
            <a:ext cx="287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0" tIns="0" rIns="0" bIns="0" anchor="b">
            <a:spAutoFit/>
          </a:bodyPr>
          <a:lstStyle>
            <a:lvl1pPr>
              <a:spcBef>
                <a:spcPct val="20000"/>
              </a:spcBef>
              <a:buChar char="•"/>
              <a:defRPr sz="3200">
                <a:solidFill>
                  <a:srgbClr val="006699"/>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6699"/>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6699"/>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6699"/>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66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9pPr>
          </a:lstStyle>
          <a:p>
            <a:pPr>
              <a:spcBef>
                <a:spcPct val="0"/>
              </a:spcBef>
              <a:buFontTx/>
              <a:buNone/>
            </a:pPr>
            <a:r>
              <a:rPr lang="en-US" altLang="en-US" sz="2000">
                <a:solidFill>
                  <a:schemeClr val="tx1"/>
                </a:solidFill>
                <a:latin typeface="Times New Roman" panose="02020603050405020304" pitchFamily="18" charset="0"/>
              </a:rPr>
              <a:t>Converting (S+N)/N to S/N</a:t>
            </a:r>
            <a:r>
              <a:rPr lang="en-US" altLang="en-US" sz="1800">
                <a:solidFill>
                  <a:schemeClr val="tx1"/>
                </a:solidFill>
                <a:latin typeface="Times New Roman" panose="02020603050405020304" pitchFamily="18" charset="0"/>
              </a:rPr>
              <a:t> </a:t>
            </a:r>
          </a:p>
        </p:txBody>
      </p:sp>
      <p:sp>
        <p:nvSpPr>
          <p:cNvPr id="9222" name="Text Box 4">
            <a:extLst>
              <a:ext uri="{FF2B5EF4-FFF2-40B4-BE49-F238E27FC236}">
                <a16:creationId xmlns:a16="http://schemas.microsoft.com/office/drawing/2014/main" id="{B015A531-45DB-C1AC-C520-80094A583893}"/>
              </a:ext>
            </a:extLst>
          </p:cNvPr>
          <p:cNvSpPr txBox="1">
            <a:spLocks noChangeArrowheads="1"/>
          </p:cNvSpPr>
          <p:nvPr/>
        </p:nvSpPr>
        <p:spPr bwMode="auto">
          <a:xfrm>
            <a:off x="1804988" y="2447925"/>
            <a:ext cx="5349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0" tIns="0" rIns="0" bIns="0" anchor="b">
            <a:spAutoFit/>
          </a:bodyPr>
          <a:lstStyle>
            <a:lvl1pPr>
              <a:spcBef>
                <a:spcPct val="20000"/>
              </a:spcBef>
              <a:buChar char="•"/>
              <a:defRPr sz="3200">
                <a:solidFill>
                  <a:srgbClr val="006699"/>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6699"/>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6699"/>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6699"/>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66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9pPr>
          </a:lstStyle>
          <a:p>
            <a:pPr>
              <a:spcBef>
                <a:spcPct val="0"/>
              </a:spcBef>
              <a:buFontTx/>
              <a:buNone/>
            </a:pPr>
            <a:r>
              <a:rPr lang="en-US" altLang="en-US" sz="1800">
                <a:solidFill>
                  <a:schemeClr val="tx1"/>
                </a:solidFill>
                <a:latin typeface="Times New Roman" panose="02020603050405020304" pitchFamily="18" charset="0"/>
              </a:rPr>
              <a:t>S + N</a:t>
            </a:r>
          </a:p>
        </p:txBody>
      </p:sp>
      <p:sp>
        <p:nvSpPr>
          <p:cNvPr id="9223" name="Line 5">
            <a:extLst>
              <a:ext uri="{FF2B5EF4-FFF2-40B4-BE49-F238E27FC236}">
                <a16:creationId xmlns:a16="http://schemas.microsoft.com/office/drawing/2014/main" id="{93078518-205D-733F-1D82-CAE7047AB47A}"/>
              </a:ext>
            </a:extLst>
          </p:cNvPr>
          <p:cNvSpPr>
            <a:spLocks noChangeShapeType="1"/>
          </p:cNvSpPr>
          <p:nvPr/>
        </p:nvSpPr>
        <p:spPr bwMode="auto">
          <a:xfrm>
            <a:off x="1830388" y="2746375"/>
            <a:ext cx="4810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0" tIns="0" rIns="0" bIns="0" anchor="ctr"/>
          <a:lstStyle/>
          <a:p>
            <a:endParaRPr lang="en-US"/>
          </a:p>
        </p:txBody>
      </p:sp>
      <p:sp>
        <p:nvSpPr>
          <p:cNvPr id="9224" name="Text Box 6">
            <a:extLst>
              <a:ext uri="{FF2B5EF4-FFF2-40B4-BE49-F238E27FC236}">
                <a16:creationId xmlns:a16="http://schemas.microsoft.com/office/drawing/2014/main" id="{122F7620-72EA-5CA7-FFA7-18C513C7A92A}"/>
              </a:ext>
            </a:extLst>
          </p:cNvPr>
          <p:cNvSpPr txBox="1">
            <a:spLocks noChangeArrowheads="1"/>
          </p:cNvSpPr>
          <p:nvPr/>
        </p:nvSpPr>
        <p:spPr bwMode="auto">
          <a:xfrm>
            <a:off x="1978025" y="2794000"/>
            <a:ext cx="1651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0" tIns="0" rIns="0" bIns="0" anchor="b">
            <a:spAutoFit/>
          </a:bodyPr>
          <a:lstStyle>
            <a:lvl1pPr>
              <a:spcBef>
                <a:spcPct val="20000"/>
              </a:spcBef>
              <a:buChar char="•"/>
              <a:defRPr sz="3200">
                <a:solidFill>
                  <a:srgbClr val="006699"/>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6699"/>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6699"/>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6699"/>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66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9pPr>
          </a:lstStyle>
          <a:p>
            <a:pPr>
              <a:spcBef>
                <a:spcPct val="0"/>
              </a:spcBef>
              <a:buFontTx/>
              <a:buNone/>
            </a:pPr>
            <a:r>
              <a:rPr lang="en-US" altLang="en-US" sz="1800">
                <a:solidFill>
                  <a:schemeClr val="tx1"/>
                </a:solidFill>
                <a:latin typeface="Times New Roman" panose="02020603050405020304" pitchFamily="18" charset="0"/>
              </a:rPr>
              <a:t>N</a:t>
            </a:r>
          </a:p>
        </p:txBody>
      </p:sp>
      <p:sp>
        <p:nvSpPr>
          <p:cNvPr id="9225" name="Text Box 7">
            <a:extLst>
              <a:ext uri="{FF2B5EF4-FFF2-40B4-BE49-F238E27FC236}">
                <a16:creationId xmlns:a16="http://schemas.microsoft.com/office/drawing/2014/main" id="{7E473306-952E-16FF-17FC-054515395460}"/>
              </a:ext>
            </a:extLst>
          </p:cNvPr>
          <p:cNvSpPr txBox="1">
            <a:spLocks noChangeArrowheads="1"/>
          </p:cNvSpPr>
          <p:nvPr/>
        </p:nvSpPr>
        <p:spPr bwMode="auto">
          <a:xfrm>
            <a:off x="2559050" y="2633663"/>
            <a:ext cx="1285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0" tIns="0" rIns="0" bIns="0" anchor="b">
            <a:spAutoFit/>
          </a:bodyPr>
          <a:lstStyle>
            <a:lvl1pPr>
              <a:spcBef>
                <a:spcPct val="20000"/>
              </a:spcBef>
              <a:buChar char="•"/>
              <a:defRPr sz="3200">
                <a:solidFill>
                  <a:srgbClr val="006699"/>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6699"/>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6699"/>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6699"/>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66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9pPr>
          </a:lstStyle>
          <a:p>
            <a:pPr>
              <a:spcBef>
                <a:spcPct val="0"/>
              </a:spcBef>
              <a:buFontTx/>
              <a:buNone/>
            </a:pPr>
            <a:r>
              <a:rPr lang="en-US" altLang="en-US" sz="1800">
                <a:solidFill>
                  <a:schemeClr val="tx1"/>
                </a:solidFill>
                <a:latin typeface="Times New Roman" panose="02020603050405020304" pitchFamily="18" charset="0"/>
              </a:rPr>
              <a:t>=</a:t>
            </a:r>
          </a:p>
        </p:txBody>
      </p:sp>
      <p:sp>
        <p:nvSpPr>
          <p:cNvPr id="9226" name="Text Box 8">
            <a:extLst>
              <a:ext uri="{FF2B5EF4-FFF2-40B4-BE49-F238E27FC236}">
                <a16:creationId xmlns:a16="http://schemas.microsoft.com/office/drawing/2014/main" id="{6628DBAA-2D57-68EC-D304-DE4D4225D988}"/>
              </a:ext>
            </a:extLst>
          </p:cNvPr>
          <p:cNvSpPr txBox="1">
            <a:spLocks noChangeArrowheads="1"/>
          </p:cNvSpPr>
          <p:nvPr/>
        </p:nvSpPr>
        <p:spPr bwMode="auto">
          <a:xfrm>
            <a:off x="3078163" y="2508250"/>
            <a:ext cx="127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0" tIns="0" rIns="0" bIns="0" anchor="b">
            <a:spAutoFit/>
          </a:bodyPr>
          <a:lstStyle>
            <a:lvl1pPr>
              <a:spcBef>
                <a:spcPct val="20000"/>
              </a:spcBef>
              <a:buChar char="•"/>
              <a:defRPr sz="3200">
                <a:solidFill>
                  <a:srgbClr val="006699"/>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6699"/>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6699"/>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6699"/>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66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9pPr>
          </a:lstStyle>
          <a:p>
            <a:pPr>
              <a:spcBef>
                <a:spcPct val="0"/>
              </a:spcBef>
              <a:buFontTx/>
              <a:buNone/>
            </a:pPr>
            <a:r>
              <a:rPr lang="en-US" altLang="en-US" sz="1800">
                <a:solidFill>
                  <a:schemeClr val="tx1"/>
                </a:solidFill>
                <a:latin typeface="Times New Roman" panose="02020603050405020304" pitchFamily="18" charset="0"/>
              </a:rPr>
              <a:t>S</a:t>
            </a:r>
          </a:p>
        </p:txBody>
      </p:sp>
      <p:sp>
        <p:nvSpPr>
          <p:cNvPr id="9227" name="Text Box 9">
            <a:extLst>
              <a:ext uri="{FF2B5EF4-FFF2-40B4-BE49-F238E27FC236}">
                <a16:creationId xmlns:a16="http://schemas.microsoft.com/office/drawing/2014/main" id="{8F25715B-B4E4-B589-8628-B89FFE3DE396}"/>
              </a:ext>
            </a:extLst>
          </p:cNvPr>
          <p:cNvSpPr txBox="1">
            <a:spLocks noChangeArrowheads="1"/>
          </p:cNvSpPr>
          <p:nvPr/>
        </p:nvSpPr>
        <p:spPr bwMode="auto">
          <a:xfrm>
            <a:off x="3078163" y="2794000"/>
            <a:ext cx="1651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0" tIns="0" rIns="0" bIns="0" anchor="b">
            <a:spAutoFit/>
          </a:bodyPr>
          <a:lstStyle>
            <a:lvl1pPr>
              <a:spcBef>
                <a:spcPct val="20000"/>
              </a:spcBef>
              <a:buChar char="•"/>
              <a:defRPr sz="3200">
                <a:solidFill>
                  <a:srgbClr val="006699"/>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6699"/>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6699"/>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6699"/>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66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9pPr>
          </a:lstStyle>
          <a:p>
            <a:pPr>
              <a:spcBef>
                <a:spcPct val="0"/>
              </a:spcBef>
              <a:buFontTx/>
              <a:buNone/>
            </a:pPr>
            <a:r>
              <a:rPr lang="en-US" altLang="en-US" sz="1800">
                <a:solidFill>
                  <a:schemeClr val="tx1"/>
                </a:solidFill>
                <a:latin typeface="Times New Roman" panose="02020603050405020304" pitchFamily="18" charset="0"/>
              </a:rPr>
              <a:t>N</a:t>
            </a:r>
          </a:p>
        </p:txBody>
      </p:sp>
      <p:sp>
        <p:nvSpPr>
          <p:cNvPr id="9228" name="Line 10">
            <a:extLst>
              <a:ext uri="{FF2B5EF4-FFF2-40B4-BE49-F238E27FC236}">
                <a16:creationId xmlns:a16="http://schemas.microsoft.com/office/drawing/2014/main" id="{ADCF9CFF-C7F1-C851-C3F7-39AEF3A45FE3}"/>
              </a:ext>
            </a:extLst>
          </p:cNvPr>
          <p:cNvSpPr>
            <a:spLocks noChangeShapeType="1"/>
          </p:cNvSpPr>
          <p:nvPr/>
        </p:nvSpPr>
        <p:spPr bwMode="auto">
          <a:xfrm>
            <a:off x="3041650" y="2784475"/>
            <a:ext cx="20955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0" tIns="0" rIns="0" bIns="0" anchor="ctr"/>
          <a:lstStyle/>
          <a:p>
            <a:endParaRPr lang="en-US"/>
          </a:p>
        </p:txBody>
      </p:sp>
      <p:sp>
        <p:nvSpPr>
          <p:cNvPr id="9229" name="Text Box 11">
            <a:extLst>
              <a:ext uri="{FF2B5EF4-FFF2-40B4-BE49-F238E27FC236}">
                <a16:creationId xmlns:a16="http://schemas.microsoft.com/office/drawing/2014/main" id="{4283E26F-8C35-4287-1CFA-140E2A8A6018}"/>
              </a:ext>
            </a:extLst>
          </p:cNvPr>
          <p:cNvSpPr txBox="1">
            <a:spLocks noChangeArrowheads="1"/>
          </p:cNvSpPr>
          <p:nvPr/>
        </p:nvSpPr>
        <p:spPr bwMode="auto">
          <a:xfrm>
            <a:off x="3436938" y="2644775"/>
            <a:ext cx="1285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0" tIns="0" rIns="0" bIns="0" anchor="b">
            <a:spAutoFit/>
          </a:bodyPr>
          <a:lstStyle>
            <a:lvl1pPr>
              <a:spcBef>
                <a:spcPct val="20000"/>
              </a:spcBef>
              <a:buChar char="•"/>
              <a:defRPr sz="3200">
                <a:solidFill>
                  <a:srgbClr val="006699"/>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6699"/>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6699"/>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6699"/>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66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9pPr>
          </a:lstStyle>
          <a:p>
            <a:pPr>
              <a:spcBef>
                <a:spcPct val="0"/>
              </a:spcBef>
              <a:buFontTx/>
              <a:buNone/>
            </a:pPr>
            <a:r>
              <a:rPr lang="en-US" altLang="en-US" sz="1800">
                <a:solidFill>
                  <a:schemeClr val="tx1"/>
                </a:solidFill>
                <a:latin typeface="Times New Roman" panose="02020603050405020304" pitchFamily="18" charset="0"/>
              </a:rPr>
              <a:t>+</a:t>
            </a:r>
          </a:p>
        </p:txBody>
      </p:sp>
      <p:sp>
        <p:nvSpPr>
          <p:cNvPr id="9230" name="Text Box 12">
            <a:extLst>
              <a:ext uri="{FF2B5EF4-FFF2-40B4-BE49-F238E27FC236}">
                <a16:creationId xmlns:a16="http://schemas.microsoft.com/office/drawing/2014/main" id="{6854C053-849E-0155-A31C-16615676B0B0}"/>
              </a:ext>
            </a:extLst>
          </p:cNvPr>
          <p:cNvSpPr txBox="1">
            <a:spLocks noChangeArrowheads="1"/>
          </p:cNvSpPr>
          <p:nvPr/>
        </p:nvSpPr>
        <p:spPr bwMode="auto">
          <a:xfrm>
            <a:off x="3660775" y="2655888"/>
            <a:ext cx="1143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0" tIns="0" rIns="0" bIns="0" anchor="b">
            <a:spAutoFit/>
          </a:bodyPr>
          <a:lstStyle>
            <a:lvl1pPr>
              <a:spcBef>
                <a:spcPct val="20000"/>
              </a:spcBef>
              <a:buChar char="•"/>
              <a:defRPr sz="3200">
                <a:solidFill>
                  <a:srgbClr val="006699"/>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6699"/>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6699"/>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6699"/>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66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9pPr>
          </a:lstStyle>
          <a:p>
            <a:pPr>
              <a:spcBef>
                <a:spcPct val="0"/>
              </a:spcBef>
              <a:buFontTx/>
              <a:buNone/>
            </a:pPr>
            <a:r>
              <a:rPr lang="en-US" altLang="en-US" sz="1800">
                <a:solidFill>
                  <a:schemeClr val="tx1"/>
                </a:solidFill>
                <a:latin typeface="Times New Roman" panose="02020603050405020304" pitchFamily="18" charset="0"/>
              </a:rPr>
              <a:t>1</a:t>
            </a:r>
          </a:p>
        </p:txBody>
      </p:sp>
      <p:sp>
        <p:nvSpPr>
          <p:cNvPr id="9231" name="Text Box 13">
            <a:extLst>
              <a:ext uri="{FF2B5EF4-FFF2-40B4-BE49-F238E27FC236}">
                <a16:creationId xmlns:a16="http://schemas.microsoft.com/office/drawing/2014/main" id="{F10C02E8-F146-A629-42B5-4B027B73DE92}"/>
              </a:ext>
            </a:extLst>
          </p:cNvPr>
          <p:cNvSpPr txBox="1">
            <a:spLocks noChangeArrowheads="1"/>
          </p:cNvSpPr>
          <p:nvPr/>
        </p:nvSpPr>
        <p:spPr bwMode="auto">
          <a:xfrm>
            <a:off x="1422400" y="3436938"/>
            <a:ext cx="9588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0" tIns="0" rIns="0" bIns="0" anchor="b">
            <a:spAutoFit/>
          </a:bodyPr>
          <a:lstStyle>
            <a:lvl1pPr>
              <a:spcBef>
                <a:spcPct val="20000"/>
              </a:spcBef>
              <a:buChar char="•"/>
              <a:defRPr sz="3200">
                <a:solidFill>
                  <a:srgbClr val="006699"/>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6699"/>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6699"/>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6699"/>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66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9pPr>
          </a:lstStyle>
          <a:p>
            <a:pPr>
              <a:spcBef>
                <a:spcPct val="0"/>
              </a:spcBef>
              <a:buFontTx/>
              <a:buNone/>
            </a:pPr>
            <a:r>
              <a:rPr lang="en-US" altLang="en-US" sz="1800">
                <a:solidFill>
                  <a:schemeClr val="tx1"/>
                </a:solidFill>
                <a:latin typeface="Times New Roman" panose="02020603050405020304" pitchFamily="18" charset="0"/>
              </a:rPr>
              <a:t>Therefore </a:t>
            </a:r>
          </a:p>
        </p:txBody>
      </p:sp>
      <p:sp>
        <p:nvSpPr>
          <p:cNvPr id="9232" name="Text Box 14">
            <a:extLst>
              <a:ext uri="{FF2B5EF4-FFF2-40B4-BE49-F238E27FC236}">
                <a16:creationId xmlns:a16="http://schemas.microsoft.com/office/drawing/2014/main" id="{C283B304-E6EE-93E1-E316-8E95F964D7AC}"/>
              </a:ext>
            </a:extLst>
          </p:cNvPr>
          <p:cNvSpPr txBox="1">
            <a:spLocks noChangeArrowheads="1"/>
          </p:cNvSpPr>
          <p:nvPr/>
        </p:nvSpPr>
        <p:spPr bwMode="auto">
          <a:xfrm>
            <a:off x="2476500" y="3290888"/>
            <a:ext cx="127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0" tIns="0" rIns="0" bIns="0" anchor="b">
            <a:spAutoFit/>
          </a:bodyPr>
          <a:lstStyle>
            <a:lvl1pPr>
              <a:spcBef>
                <a:spcPct val="20000"/>
              </a:spcBef>
              <a:buChar char="•"/>
              <a:defRPr sz="3200">
                <a:solidFill>
                  <a:srgbClr val="006699"/>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6699"/>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6699"/>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6699"/>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66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9pPr>
          </a:lstStyle>
          <a:p>
            <a:pPr>
              <a:spcBef>
                <a:spcPct val="0"/>
              </a:spcBef>
              <a:buFontTx/>
              <a:buNone/>
            </a:pPr>
            <a:r>
              <a:rPr lang="en-US" altLang="en-US" sz="1800">
                <a:solidFill>
                  <a:schemeClr val="tx1"/>
                </a:solidFill>
                <a:latin typeface="Times New Roman" panose="02020603050405020304" pitchFamily="18" charset="0"/>
              </a:rPr>
              <a:t>S</a:t>
            </a:r>
          </a:p>
        </p:txBody>
      </p:sp>
      <p:sp>
        <p:nvSpPr>
          <p:cNvPr id="9233" name="Text Box 15">
            <a:extLst>
              <a:ext uri="{FF2B5EF4-FFF2-40B4-BE49-F238E27FC236}">
                <a16:creationId xmlns:a16="http://schemas.microsoft.com/office/drawing/2014/main" id="{3A51D8C4-6DD5-0A60-62E1-CEC51B492F01}"/>
              </a:ext>
            </a:extLst>
          </p:cNvPr>
          <p:cNvSpPr txBox="1">
            <a:spLocks noChangeArrowheads="1"/>
          </p:cNvSpPr>
          <p:nvPr/>
        </p:nvSpPr>
        <p:spPr bwMode="auto">
          <a:xfrm>
            <a:off x="2476500" y="3576638"/>
            <a:ext cx="1651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0" tIns="0" rIns="0" bIns="0" anchor="b">
            <a:spAutoFit/>
          </a:bodyPr>
          <a:lstStyle>
            <a:lvl1pPr>
              <a:spcBef>
                <a:spcPct val="20000"/>
              </a:spcBef>
              <a:buChar char="•"/>
              <a:defRPr sz="3200">
                <a:solidFill>
                  <a:srgbClr val="006699"/>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6699"/>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6699"/>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6699"/>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66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9pPr>
          </a:lstStyle>
          <a:p>
            <a:pPr>
              <a:spcBef>
                <a:spcPct val="0"/>
              </a:spcBef>
              <a:buFontTx/>
              <a:buNone/>
            </a:pPr>
            <a:r>
              <a:rPr lang="en-US" altLang="en-US" sz="1800">
                <a:solidFill>
                  <a:schemeClr val="tx1"/>
                </a:solidFill>
                <a:latin typeface="Times New Roman" panose="02020603050405020304" pitchFamily="18" charset="0"/>
              </a:rPr>
              <a:t>N</a:t>
            </a:r>
          </a:p>
        </p:txBody>
      </p:sp>
      <p:sp>
        <p:nvSpPr>
          <p:cNvPr id="9234" name="Line 16">
            <a:extLst>
              <a:ext uri="{FF2B5EF4-FFF2-40B4-BE49-F238E27FC236}">
                <a16:creationId xmlns:a16="http://schemas.microsoft.com/office/drawing/2014/main" id="{4C0DC7CE-DA5B-5D02-033B-2CA432952FE6}"/>
              </a:ext>
            </a:extLst>
          </p:cNvPr>
          <p:cNvSpPr>
            <a:spLocks noChangeShapeType="1"/>
          </p:cNvSpPr>
          <p:nvPr/>
        </p:nvSpPr>
        <p:spPr bwMode="auto">
          <a:xfrm>
            <a:off x="2439988" y="3567113"/>
            <a:ext cx="20955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0" tIns="0" rIns="0" bIns="0" anchor="ctr"/>
          <a:lstStyle/>
          <a:p>
            <a:endParaRPr lang="en-US"/>
          </a:p>
        </p:txBody>
      </p:sp>
      <p:sp>
        <p:nvSpPr>
          <p:cNvPr id="9235" name="Rectangle 17">
            <a:extLst>
              <a:ext uri="{FF2B5EF4-FFF2-40B4-BE49-F238E27FC236}">
                <a16:creationId xmlns:a16="http://schemas.microsoft.com/office/drawing/2014/main" id="{062A86C7-7AA6-08B5-9253-09DA0A31B201}"/>
              </a:ext>
            </a:extLst>
          </p:cNvPr>
          <p:cNvSpPr>
            <a:spLocks noChangeArrowheads="1"/>
          </p:cNvSpPr>
          <p:nvPr/>
        </p:nvSpPr>
        <p:spPr bwMode="auto">
          <a:xfrm>
            <a:off x="2809875" y="3443288"/>
            <a:ext cx="1285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0" tIns="0" rIns="0" bIns="0" anchor="b">
            <a:spAutoFit/>
          </a:bodyPr>
          <a:lstStyle>
            <a:lvl1pPr>
              <a:spcBef>
                <a:spcPct val="20000"/>
              </a:spcBef>
              <a:buChar char="•"/>
              <a:defRPr sz="3200">
                <a:solidFill>
                  <a:srgbClr val="006699"/>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6699"/>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6699"/>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6699"/>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66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9pPr>
          </a:lstStyle>
          <a:p>
            <a:pPr>
              <a:spcBef>
                <a:spcPct val="0"/>
              </a:spcBef>
              <a:buFontTx/>
              <a:buNone/>
            </a:pPr>
            <a:r>
              <a:rPr lang="en-US" altLang="en-US" sz="1800">
                <a:solidFill>
                  <a:schemeClr val="tx1"/>
                </a:solidFill>
                <a:latin typeface="Times New Roman" panose="02020603050405020304" pitchFamily="18" charset="0"/>
              </a:rPr>
              <a:t>=</a:t>
            </a:r>
          </a:p>
        </p:txBody>
      </p:sp>
      <p:sp>
        <p:nvSpPr>
          <p:cNvPr id="9236" name="Text Box 18">
            <a:extLst>
              <a:ext uri="{FF2B5EF4-FFF2-40B4-BE49-F238E27FC236}">
                <a16:creationId xmlns:a16="http://schemas.microsoft.com/office/drawing/2014/main" id="{4099842E-FE90-7E68-DF4C-94568DB47DFF}"/>
              </a:ext>
            </a:extLst>
          </p:cNvPr>
          <p:cNvSpPr txBox="1">
            <a:spLocks noChangeArrowheads="1"/>
          </p:cNvSpPr>
          <p:nvPr/>
        </p:nvSpPr>
        <p:spPr bwMode="auto">
          <a:xfrm>
            <a:off x="3059113" y="3255963"/>
            <a:ext cx="5349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0" tIns="0" rIns="0" bIns="0" anchor="b">
            <a:spAutoFit/>
          </a:bodyPr>
          <a:lstStyle>
            <a:lvl1pPr>
              <a:spcBef>
                <a:spcPct val="20000"/>
              </a:spcBef>
              <a:buChar char="•"/>
              <a:defRPr sz="3200">
                <a:solidFill>
                  <a:srgbClr val="006699"/>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6699"/>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6699"/>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6699"/>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66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9pPr>
          </a:lstStyle>
          <a:p>
            <a:pPr>
              <a:spcBef>
                <a:spcPct val="0"/>
              </a:spcBef>
              <a:buFontTx/>
              <a:buNone/>
            </a:pPr>
            <a:r>
              <a:rPr lang="en-US" altLang="en-US" sz="1800">
                <a:solidFill>
                  <a:schemeClr val="tx1"/>
                </a:solidFill>
                <a:latin typeface="Times New Roman" panose="02020603050405020304" pitchFamily="18" charset="0"/>
              </a:rPr>
              <a:t>S + N</a:t>
            </a:r>
          </a:p>
        </p:txBody>
      </p:sp>
      <p:sp>
        <p:nvSpPr>
          <p:cNvPr id="9237" name="Line 19">
            <a:extLst>
              <a:ext uri="{FF2B5EF4-FFF2-40B4-BE49-F238E27FC236}">
                <a16:creationId xmlns:a16="http://schemas.microsoft.com/office/drawing/2014/main" id="{0818871F-6D96-752F-8FEA-7B8BEC61387D}"/>
              </a:ext>
            </a:extLst>
          </p:cNvPr>
          <p:cNvSpPr>
            <a:spLocks noChangeShapeType="1"/>
          </p:cNvSpPr>
          <p:nvPr/>
        </p:nvSpPr>
        <p:spPr bwMode="auto">
          <a:xfrm>
            <a:off x="3084513" y="3554413"/>
            <a:ext cx="4810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0" tIns="0" rIns="0" bIns="0" anchor="ctr"/>
          <a:lstStyle/>
          <a:p>
            <a:endParaRPr lang="en-US"/>
          </a:p>
        </p:txBody>
      </p:sp>
      <p:sp>
        <p:nvSpPr>
          <p:cNvPr id="9238" name="Text Box 20">
            <a:extLst>
              <a:ext uri="{FF2B5EF4-FFF2-40B4-BE49-F238E27FC236}">
                <a16:creationId xmlns:a16="http://schemas.microsoft.com/office/drawing/2014/main" id="{ED8A3ED2-F363-F09E-5DC2-C42784B0A1E4}"/>
              </a:ext>
            </a:extLst>
          </p:cNvPr>
          <p:cNvSpPr txBox="1">
            <a:spLocks noChangeArrowheads="1"/>
          </p:cNvSpPr>
          <p:nvPr/>
        </p:nvSpPr>
        <p:spPr bwMode="auto">
          <a:xfrm>
            <a:off x="3232150" y="3602038"/>
            <a:ext cx="1651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0" tIns="0" rIns="0" bIns="0" anchor="b">
            <a:spAutoFit/>
          </a:bodyPr>
          <a:lstStyle>
            <a:lvl1pPr>
              <a:spcBef>
                <a:spcPct val="20000"/>
              </a:spcBef>
              <a:buChar char="•"/>
              <a:defRPr sz="3200">
                <a:solidFill>
                  <a:srgbClr val="006699"/>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6699"/>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6699"/>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6699"/>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66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9pPr>
          </a:lstStyle>
          <a:p>
            <a:pPr>
              <a:spcBef>
                <a:spcPct val="0"/>
              </a:spcBef>
              <a:buFontTx/>
              <a:buNone/>
            </a:pPr>
            <a:r>
              <a:rPr lang="en-US" altLang="en-US" sz="1800">
                <a:solidFill>
                  <a:schemeClr val="tx1"/>
                </a:solidFill>
                <a:latin typeface="Times New Roman" panose="02020603050405020304" pitchFamily="18" charset="0"/>
              </a:rPr>
              <a:t>N</a:t>
            </a:r>
          </a:p>
        </p:txBody>
      </p:sp>
      <p:sp>
        <p:nvSpPr>
          <p:cNvPr id="9239" name="Text Box 21">
            <a:extLst>
              <a:ext uri="{FF2B5EF4-FFF2-40B4-BE49-F238E27FC236}">
                <a16:creationId xmlns:a16="http://schemas.microsoft.com/office/drawing/2014/main" id="{06FDEAFC-18A8-999D-1AD0-7E17233CB709}"/>
              </a:ext>
            </a:extLst>
          </p:cNvPr>
          <p:cNvSpPr txBox="1">
            <a:spLocks noChangeArrowheads="1"/>
          </p:cNvSpPr>
          <p:nvPr/>
        </p:nvSpPr>
        <p:spPr bwMode="auto">
          <a:xfrm>
            <a:off x="4075113" y="3425825"/>
            <a:ext cx="114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0" tIns="0" rIns="0" bIns="0" anchor="b">
            <a:spAutoFit/>
          </a:bodyPr>
          <a:lstStyle>
            <a:lvl1pPr>
              <a:spcBef>
                <a:spcPct val="20000"/>
              </a:spcBef>
              <a:buChar char="•"/>
              <a:defRPr sz="3200">
                <a:solidFill>
                  <a:srgbClr val="006699"/>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6699"/>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6699"/>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6699"/>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66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9pPr>
          </a:lstStyle>
          <a:p>
            <a:pPr>
              <a:spcBef>
                <a:spcPct val="0"/>
              </a:spcBef>
              <a:buFontTx/>
              <a:buNone/>
            </a:pPr>
            <a:r>
              <a:rPr lang="en-US" altLang="en-US" sz="1800">
                <a:solidFill>
                  <a:schemeClr val="tx1"/>
                </a:solidFill>
                <a:latin typeface="Times New Roman" panose="02020603050405020304" pitchFamily="18" charset="0"/>
              </a:rPr>
              <a:t>1</a:t>
            </a:r>
          </a:p>
        </p:txBody>
      </p:sp>
      <p:sp>
        <p:nvSpPr>
          <p:cNvPr id="9240" name="Text Box 22">
            <a:extLst>
              <a:ext uri="{FF2B5EF4-FFF2-40B4-BE49-F238E27FC236}">
                <a16:creationId xmlns:a16="http://schemas.microsoft.com/office/drawing/2014/main" id="{1AF577EB-04D4-94A6-928A-CEAC28F75B6C}"/>
              </a:ext>
            </a:extLst>
          </p:cNvPr>
          <p:cNvSpPr txBox="1">
            <a:spLocks noChangeArrowheads="1"/>
          </p:cNvSpPr>
          <p:nvPr/>
        </p:nvSpPr>
        <p:spPr bwMode="auto">
          <a:xfrm>
            <a:off x="152400" y="3962400"/>
            <a:ext cx="4559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0" tIns="0" rIns="0" bIns="0" anchor="b">
            <a:spAutoFit/>
          </a:bodyPr>
          <a:lstStyle>
            <a:lvl1pPr>
              <a:spcBef>
                <a:spcPct val="20000"/>
              </a:spcBef>
              <a:buChar char="•"/>
              <a:defRPr sz="3200">
                <a:solidFill>
                  <a:srgbClr val="006699"/>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6699"/>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6699"/>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6699"/>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66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9pPr>
          </a:lstStyle>
          <a:p>
            <a:pPr>
              <a:spcBef>
                <a:spcPct val="0"/>
              </a:spcBef>
              <a:buFontTx/>
              <a:buNone/>
            </a:pPr>
            <a:r>
              <a:rPr lang="en-US" altLang="en-US" sz="1800">
                <a:solidFill>
                  <a:schemeClr val="tx1"/>
                </a:solidFill>
                <a:latin typeface="Times New Roman" panose="02020603050405020304" pitchFamily="18" charset="0"/>
              </a:rPr>
              <a:t>Convert dBs to ratios, then substitute in equations</a:t>
            </a:r>
          </a:p>
        </p:txBody>
      </p:sp>
      <p:sp>
        <p:nvSpPr>
          <p:cNvPr id="9241" name="Text Box 23">
            <a:extLst>
              <a:ext uri="{FF2B5EF4-FFF2-40B4-BE49-F238E27FC236}">
                <a16:creationId xmlns:a16="http://schemas.microsoft.com/office/drawing/2014/main" id="{CED9D104-554D-DFC3-62AE-5D726EFF697A}"/>
              </a:ext>
            </a:extLst>
          </p:cNvPr>
          <p:cNvSpPr txBox="1">
            <a:spLocks noChangeArrowheads="1"/>
          </p:cNvSpPr>
          <p:nvPr/>
        </p:nvSpPr>
        <p:spPr bwMode="auto">
          <a:xfrm>
            <a:off x="3797300" y="3313113"/>
            <a:ext cx="1143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0" tIns="0" rIns="0" bIns="0" anchor="b">
            <a:spAutoFit/>
          </a:bodyPr>
          <a:lstStyle>
            <a:lvl1pPr>
              <a:spcBef>
                <a:spcPct val="20000"/>
              </a:spcBef>
              <a:buChar char="•"/>
              <a:defRPr sz="3200">
                <a:solidFill>
                  <a:srgbClr val="006699"/>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6699"/>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6699"/>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6699"/>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66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9pPr>
          </a:lstStyle>
          <a:p>
            <a:pPr>
              <a:spcBef>
                <a:spcPct val="0"/>
              </a:spcBef>
              <a:buFontTx/>
              <a:buNone/>
            </a:pPr>
            <a:r>
              <a:rPr lang="en-US" altLang="en-US" sz="1800">
                <a:solidFill>
                  <a:schemeClr val="tx1"/>
                </a:solidFill>
                <a:latin typeface="Times New Roman" panose="02020603050405020304" pitchFamily="18" charset="0"/>
              </a:rPr>
              <a:t>_</a:t>
            </a:r>
          </a:p>
        </p:txBody>
      </p:sp>
      <p:graphicFrame>
        <p:nvGraphicFramePr>
          <p:cNvPr id="9242" name="Object 24">
            <a:extLst>
              <a:ext uri="{FF2B5EF4-FFF2-40B4-BE49-F238E27FC236}">
                <a16:creationId xmlns:a16="http://schemas.microsoft.com/office/drawing/2014/main" id="{9A09542E-B1CA-A56E-4799-D9512A426465}"/>
              </a:ext>
            </a:extLst>
          </p:cNvPr>
          <p:cNvGraphicFramePr>
            <a:graphicFrameLocks noChangeAspect="1"/>
          </p:cNvGraphicFramePr>
          <p:nvPr/>
        </p:nvGraphicFramePr>
        <p:xfrm>
          <a:off x="1524000" y="4419600"/>
          <a:ext cx="2276475" cy="1360488"/>
        </p:xfrm>
        <a:graphic>
          <a:graphicData uri="http://schemas.openxmlformats.org/presentationml/2006/ole">
            <mc:AlternateContent xmlns:mc="http://schemas.openxmlformats.org/markup-compatibility/2006">
              <mc:Choice xmlns:v="urn:schemas-microsoft-com:vml" Requires="v">
                <p:oleObj name="Document" r:id="rId3" imgW="2286000" imgH="1371600" progId="Word.Document.8">
                  <p:embed/>
                </p:oleObj>
              </mc:Choice>
              <mc:Fallback>
                <p:oleObj name="Document" r:id="rId3" imgW="2286000" imgH="1371600" progId="Word.Document.8">
                  <p:embed/>
                  <p:pic>
                    <p:nvPicPr>
                      <p:cNvPr id="0" name="Object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419600"/>
                        <a:ext cx="2276475" cy="1360488"/>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43" name="Text Box 25">
            <a:extLst>
              <a:ext uri="{FF2B5EF4-FFF2-40B4-BE49-F238E27FC236}">
                <a16:creationId xmlns:a16="http://schemas.microsoft.com/office/drawing/2014/main" id="{D83D2517-7F69-EC59-43AC-4C0A848FEC60}"/>
              </a:ext>
            </a:extLst>
          </p:cNvPr>
          <p:cNvSpPr txBox="1">
            <a:spLocks noChangeArrowheads="1"/>
          </p:cNvSpPr>
          <p:nvPr/>
        </p:nvSpPr>
        <p:spPr bwMode="auto">
          <a:xfrm>
            <a:off x="5105400" y="1905000"/>
            <a:ext cx="3632200"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b">
            <a:spAutoFit/>
          </a:bodyPr>
          <a:lstStyle>
            <a:lvl1pPr>
              <a:spcBef>
                <a:spcPct val="20000"/>
              </a:spcBef>
              <a:buChar char="•"/>
              <a:defRPr sz="3200">
                <a:solidFill>
                  <a:srgbClr val="006699"/>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6699"/>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6699"/>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6699"/>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66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9pPr>
          </a:lstStyle>
          <a:p>
            <a:pPr>
              <a:spcBef>
                <a:spcPct val="0"/>
              </a:spcBef>
              <a:buFontTx/>
              <a:buNone/>
            </a:pPr>
            <a:r>
              <a:rPr lang="en-US" altLang="en-US" sz="1800">
                <a:solidFill>
                  <a:schemeClr val="tx1"/>
                </a:solidFill>
                <a:latin typeface="Times New Roman" panose="02020603050405020304" pitchFamily="18" charset="0"/>
              </a:rPr>
              <a:t>Since we have very low sky noise on the microwave bands, we measure our sun noise and moon noise over cold sky. When comparing sun noise readings among amateurs with different systems in order to determine one’s performance versus someone else, it is common place to compare these readings. At low S meter readings the measured level is actually signal plus noise and when we compare it to the noise level we must first convert (S+N)/N to S/N before making relative dB comparisons</a:t>
            </a:r>
            <a:endParaRPr lang="en-US" altLang="en-US" sz="1800">
              <a:solidFill>
                <a:srgbClr val="3366CC"/>
              </a:solidFill>
              <a:latin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4">
            <a:extLst>
              <a:ext uri="{FF2B5EF4-FFF2-40B4-BE49-F238E27FC236}">
                <a16:creationId xmlns:a16="http://schemas.microsoft.com/office/drawing/2014/main" id="{8709DD4B-781F-7D49-72EE-A6865351258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6699"/>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6699"/>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6699"/>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6699"/>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66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9pPr>
          </a:lstStyle>
          <a:p>
            <a:pPr>
              <a:spcBef>
                <a:spcPct val="0"/>
              </a:spcBef>
              <a:buFontTx/>
              <a:buNone/>
            </a:pPr>
            <a:r>
              <a:rPr lang="en-US" altLang="en-US" sz="1200">
                <a:solidFill>
                  <a:schemeClr val="bg1"/>
                </a:solidFill>
              </a:rPr>
              <a:t>WWW.NTMS.ORG</a:t>
            </a:r>
          </a:p>
        </p:txBody>
      </p:sp>
      <p:sp>
        <p:nvSpPr>
          <p:cNvPr id="11267" name="Slide Number Placeholder 5">
            <a:extLst>
              <a:ext uri="{FF2B5EF4-FFF2-40B4-BE49-F238E27FC236}">
                <a16:creationId xmlns:a16="http://schemas.microsoft.com/office/drawing/2014/main" id="{708F3890-0F9C-BB2A-CA4F-3E23F0F446D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6699"/>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6699"/>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6699"/>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6699"/>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66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9pPr>
          </a:lstStyle>
          <a:p>
            <a:pPr>
              <a:spcBef>
                <a:spcPct val="0"/>
              </a:spcBef>
              <a:buFontTx/>
              <a:buNone/>
            </a:pPr>
            <a:fld id="{753A4D08-46F6-46FC-BA77-078999C17D99}" type="slidenum">
              <a:rPr lang="en-US" altLang="en-US" sz="1400" smtClean="0">
                <a:solidFill>
                  <a:schemeClr val="bg1"/>
                </a:solidFill>
              </a:rPr>
              <a:pPr>
                <a:spcBef>
                  <a:spcPct val="0"/>
                </a:spcBef>
                <a:buFontTx/>
                <a:buNone/>
              </a:pPr>
              <a:t>6</a:t>
            </a:fld>
            <a:endParaRPr lang="en-US" altLang="en-US" sz="1400">
              <a:solidFill>
                <a:schemeClr val="bg1"/>
              </a:solidFill>
            </a:endParaRPr>
          </a:p>
        </p:txBody>
      </p:sp>
      <p:sp>
        <p:nvSpPr>
          <p:cNvPr id="11268" name="Rectangle 2">
            <a:extLst>
              <a:ext uri="{FF2B5EF4-FFF2-40B4-BE49-F238E27FC236}">
                <a16:creationId xmlns:a16="http://schemas.microsoft.com/office/drawing/2014/main" id="{4989E108-59A5-0619-3151-358DA0D219B3}"/>
              </a:ext>
            </a:extLst>
          </p:cNvPr>
          <p:cNvSpPr>
            <a:spLocks noGrp="1" noChangeArrowheads="1"/>
          </p:cNvSpPr>
          <p:nvPr>
            <p:ph type="title"/>
          </p:nvPr>
        </p:nvSpPr>
        <p:spPr/>
        <p:txBody>
          <a:bodyPr/>
          <a:lstStyle/>
          <a:p>
            <a:pPr eaLnBrk="1" hangingPunct="1"/>
            <a:r>
              <a:rPr lang="en-US" altLang="en-US" sz="3200"/>
              <a:t>Converting (S+N)/N to S/N Ratio</a:t>
            </a:r>
            <a:endParaRPr lang="en-US" altLang="en-US"/>
          </a:p>
        </p:txBody>
      </p:sp>
      <p:graphicFrame>
        <p:nvGraphicFramePr>
          <p:cNvPr id="11269" name="Object 3">
            <a:extLst>
              <a:ext uri="{FF2B5EF4-FFF2-40B4-BE49-F238E27FC236}">
                <a16:creationId xmlns:a16="http://schemas.microsoft.com/office/drawing/2014/main" id="{3E6903FD-B377-4DF8-CB61-0BAEF7B586B3}"/>
              </a:ext>
            </a:extLst>
          </p:cNvPr>
          <p:cNvGraphicFramePr>
            <a:graphicFrameLocks noChangeAspect="1"/>
          </p:cNvGraphicFramePr>
          <p:nvPr/>
        </p:nvGraphicFramePr>
        <p:xfrm>
          <a:off x="825500" y="1587500"/>
          <a:ext cx="7543800" cy="4371975"/>
        </p:xfrm>
        <a:graphic>
          <a:graphicData uri="http://schemas.openxmlformats.org/presentationml/2006/ole">
            <mc:AlternateContent xmlns:mc="http://schemas.openxmlformats.org/markup-compatibility/2006">
              <mc:Choice xmlns:v="urn:schemas-microsoft-com:vml" Requires="v">
                <p:oleObj name="Worksheet" r:id="rId2" imgW="5553411" imgH="3219769" progId="Excel.Sheet.8">
                  <p:embed/>
                </p:oleObj>
              </mc:Choice>
              <mc:Fallback>
                <p:oleObj name="Worksheet" r:id="rId2" imgW="5553411" imgH="3219769" progId="Excel.Sheet.8">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500" y="1587500"/>
                        <a:ext cx="7543800" cy="437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3">
            <a:extLst>
              <a:ext uri="{FF2B5EF4-FFF2-40B4-BE49-F238E27FC236}">
                <a16:creationId xmlns:a16="http://schemas.microsoft.com/office/drawing/2014/main" id="{EA00F078-FC8E-AD9A-054A-DDEA525F9177}"/>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6699"/>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6699"/>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6699"/>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6699"/>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66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9pPr>
          </a:lstStyle>
          <a:p>
            <a:pPr>
              <a:spcBef>
                <a:spcPct val="0"/>
              </a:spcBef>
              <a:buFontTx/>
              <a:buNone/>
            </a:pPr>
            <a:r>
              <a:rPr lang="en-US" altLang="en-US" sz="1200">
                <a:solidFill>
                  <a:schemeClr val="bg1"/>
                </a:solidFill>
              </a:rPr>
              <a:t>WWW.NTMS.ORG</a:t>
            </a:r>
          </a:p>
        </p:txBody>
      </p:sp>
      <p:sp>
        <p:nvSpPr>
          <p:cNvPr id="12291" name="Slide Number Placeholder 4">
            <a:extLst>
              <a:ext uri="{FF2B5EF4-FFF2-40B4-BE49-F238E27FC236}">
                <a16:creationId xmlns:a16="http://schemas.microsoft.com/office/drawing/2014/main" id="{611471B6-D8D6-6D18-B7E1-5A3A070EEAE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6699"/>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6699"/>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6699"/>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6699"/>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66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9pPr>
          </a:lstStyle>
          <a:p>
            <a:pPr>
              <a:spcBef>
                <a:spcPct val="0"/>
              </a:spcBef>
              <a:buFontTx/>
              <a:buNone/>
            </a:pPr>
            <a:fld id="{EBBED741-ABE4-4C8B-BBE1-1E8ECCF3400F}" type="slidenum">
              <a:rPr lang="en-US" altLang="en-US" sz="1400" smtClean="0">
                <a:solidFill>
                  <a:schemeClr val="bg1"/>
                </a:solidFill>
              </a:rPr>
              <a:pPr>
                <a:spcBef>
                  <a:spcPct val="0"/>
                </a:spcBef>
                <a:buFontTx/>
                <a:buNone/>
              </a:pPr>
              <a:t>7</a:t>
            </a:fld>
            <a:endParaRPr lang="en-US" altLang="en-US" sz="1400">
              <a:solidFill>
                <a:schemeClr val="bg1"/>
              </a:solidFill>
            </a:endParaRPr>
          </a:p>
        </p:txBody>
      </p:sp>
      <p:sp>
        <p:nvSpPr>
          <p:cNvPr id="12292" name="Rectangle 2">
            <a:extLst>
              <a:ext uri="{FF2B5EF4-FFF2-40B4-BE49-F238E27FC236}">
                <a16:creationId xmlns:a16="http://schemas.microsoft.com/office/drawing/2014/main" id="{2CD3E591-3E87-49D0-AC45-FA8A04481A90}"/>
              </a:ext>
            </a:extLst>
          </p:cNvPr>
          <p:cNvSpPr>
            <a:spLocks noGrp="1" noChangeArrowheads="1"/>
          </p:cNvSpPr>
          <p:nvPr>
            <p:ph type="title"/>
          </p:nvPr>
        </p:nvSpPr>
        <p:spPr/>
        <p:txBody>
          <a:bodyPr/>
          <a:lstStyle/>
          <a:p>
            <a:pPr eaLnBrk="1" hangingPunct="1"/>
            <a:r>
              <a:rPr lang="en-US" altLang="en-US"/>
              <a:t>Example #1 &amp; #2</a:t>
            </a:r>
          </a:p>
        </p:txBody>
      </p:sp>
      <p:sp>
        <p:nvSpPr>
          <p:cNvPr id="12293" name="Text Box 3">
            <a:extLst>
              <a:ext uri="{FF2B5EF4-FFF2-40B4-BE49-F238E27FC236}">
                <a16:creationId xmlns:a16="http://schemas.microsoft.com/office/drawing/2014/main" id="{BF83D098-3F5B-5145-308B-AD9B0D296FCA}"/>
              </a:ext>
            </a:extLst>
          </p:cNvPr>
          <p:cNvSpPr txBox="1">
            <a:spLocks noChangeArrowheads="1"/>
          </p:cNvSpPr>
          <p:nvPr/>
        </p:nvSpPr>
        <p:spPr bwMode="auto">
          <a:xfrm>
            <a:off x="1247775" y="1587500"/>
            <a:ext cx="287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0" tIns="0" rIns="0" bIns="0" anchor="b">
            <a:spAutoFit/>
          </a:bodyPr>
          <a:lstStyle>
            <a:lvl1pPr>
              <a:spcBef>
                <a:spcPct val="20000"/>
              </a:spcBef>
              <a:buChar char="•"/>
              <a:defRPr sz="3200">
                <a:solidFill>
                  <a:srgbClr val="006699"/>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6699"/>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6699"/>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6699"/>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66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9pPr>
          </a:lstStyle>
          <a:p>
            <a:pPr>
              <a:spcBef>
                <a:spcPct val="0"/>
              </a:spcBef>
              <a:buFontTx/>
              <a:buNone/>
            </a:pPr>
            <a:r>
              <a:rPr lang="en-US" altLang="en-US" sz="2000">
                <a:solidFill>
                  <a:schemeClr val="tx1"/>
                </a:solidFill>
                <a:latin typeface="Times New Roman" panose="02020603050405020304" pitchFamily="18" charset="0"/>
              </a:rPr>
              <a:t>Converting (S+N)/N to S/N</a:t>
            </a:r>
            <a:r>
              <a:rPr lang="en-US" altLang="en-US" sz="1800">
                <a:solidFill>
                  <a:schemeClr val="tx1"/>
                </a:solidFill>
                <a:latin typeface="Times New Roman" panose="02020603050405020304" pitchFamily="18" charset="0"/>
              </a:rPr>
              <a:t> </a:t>
            </a:r>
          </a:p>
        </p:txBody>
      </p:sp>
      <p:sp>
        <p:nvSpPr>
          <p:cNvPr id="12294" name="Text Box 4">
            <a:extLst>
              <a:ext uri="{FF2B5EF4-FFF2-40B4-BE49-F238E27FC236}">
                <a16:creationId xmlns:a16="http://schemas.microsoft.com/office/drawing/2014/main" id="{CFBEAB52-85BE-E43C-5636-C87F8F6BD9DF}"/>
              </a:ext>
            </a:extLst>
          </p:cNvPr>
          <p:cNvSpPr txBox="1">
            <a:spLocks noChangeArrowheads="1"/>
          </p:cNvSpPr>
          <p:nvPr/>
        </p:nvSpPr>
        <p:spPr bwMode="auto">
          <a:xfrm>
            <a:off x="1804988" y="2447925"/>
            <a:ext cx="5349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0" tIns="0" rIns="0" bIns="0" anchor="b">
            <a:spAutoFit/>
          </a:bodyPr>
          <a:lstStyle>
            <a:lvl1pPr>
              <a:spcBef>
                <a:spcPct val="20000"/>
              </a:spcBef>
              <a:buChar char="•"/>
              <a:defRPr sz="3200">
                <a:solidFill>
                  <a:srgbClr val="006699"/>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6699"/>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6699"/>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6699"/>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66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9pPr>
          </a:lstStyle>
          <a:p>
            <a:pPr>
              <a:spcBef>
                <a:spcPct val="0"/>
              </a:spcBef>
              <a:buFontTx/>
              <a:buNone/>
            </a:pPr>
            <a:r>
              <a:rPr lang="en-US" altLang="en-US" sz="1800">
                <a:solidFill>
                  <a:schemeClr val="tx1"/>
                </a:solidFill>
                <a:latin typeface="Times New Roman" panose="02020603050405020304" pitchFamily="18" charset="0"/>
              </a:rPr>
              <a:t>S + N</a:t>
            </a:r>
          </a:p>
        </p:txBody>
      </p:sp>
      <p:sp>
        <p:nvSpPr>
          <p:cNvPr id="12295" name="Line 5">
            <a:extLst>
              <a:ext uri="{FF2B5EF4-FFF2-40B4-BE49-F238E27FC236}">
                <a16:creationId xmlns:a16="http://schemas.microsoft.com/office/drawing/2014/main" id="{58534A41-C5A6-A000-2412-C26BFC947B93}"/>
              </a:ext>
            </a:extLst>
          </p:cNvPr>
          <p:cNvSpPr>
            <a:spLocks noChangeShapeType="1"/>
          </p:cNvSpPr>
          <p:nvPr/>
        </p:nvSpPr>
        <p:spPr bwMode="auto">
          <a:xfrm>
            <a:off x="1830388" y="2746375"/>
            <a:ext cx="4810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0" tIns="0" rIns="0" bIns="0" anchor="ctr"/>
          <a:lstStyle/>
          <a:p>
            <a:endParaRPr lang="en-US"/>
          </a:p>
        </p:txBody>
      </p:sp>
      <p:sp>
        <p:nvSpPr>
          <p:cNvPr id="12296" name="Text Box 6">
            <a:extLst>
              <a:ext uri="{FF2B5EF4-FFF2-40B4-BE49-F238E27FC236}">
                <a16:creationId xmlns:a16="http://schemas.microsoft.com/office/drawing/2014/main" id="{29BE694A-D6CE-9807-DF86-0924EF2CD384}"/>
              </a:ext>
            </a:extLst>
          </p:cNvPr>
          <p:cNvSpPr txBox="1">
            <a:spLocks noChangeArrowheads="1"/>
          </p:cNvSpPr>
          <p:nvPr/>
        </p:nvSpPr>
        <p:spPr bwMode="auto">
          <a:xfrm>
            <a:off x="1978025" y="2794000"/>
            <a:ext cx="1651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0" tIns="0" rIns="0" bIns="0" anchor="b">
            <a:spAutoFit/>
          </a:bodyPr>
          <a:lstStyle>
            <a:lvl1pPr>
              <a:spcBef>
                <a:spcPct val="20000"/>
              </a:spcBef>
              <a:buChar char="•"/>
              <a:defRPr sz="3200">
                <a:solidFill>
                  <a:srgbClr val="006699"/>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6699"/>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6699"/>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6699"/>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66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9pPr>
          </a:lstStyle>
          <a:p>
            <a:pPr>
              <a:spcBef>
                <a:spcPct val="0"/>
              </a:spcBef>
              <a:buFontTx/>
              <a:buNone/>
            </a:pPr>
            <a:r>
              <a:rPr lang="en-US" altLang="en-US" sz="1800">
                <a:solidFill>
                  <a:schemeClr val="tx1"/>
                </a:solidFill>
                <a:latin typeface="Times New Roman" panose="02020603050405020304" pitchFamily="18" charset="0"/>
              </a:rPr>
              <a:t>N</a:t>
            </a:r>
          </a:p>
        </p:txBody>
      </p:sp>
      <p:sp>
        <p:nvSpPr>
          <p:cNvPr id="12297" name="Text Box 7">
            <a:extLst>
              <a:ext uri="{FF2B5EF4-FFF2-40B4-BE49-F238E27FC236}">
                <a16:creationId xmlns:a16="http://schemas.microsoft.com/office/drawing/2014/main" id="{57E75B0E-B2B2-7B2E-B67E-B7F41C1FDD77}"/>
              </a:ext>
            </a:extLst>
          </p:cNvPr>
          <p:cNvSpPr txBox="1">
            <a:spLocks noChangeArrowheads="1"/>
          </p:cNvSpPr>
          <p:nvPr/>
        </p:nvSpPr>
        <p:spPr bwMode="auto">
          <a:xfrm>
            <a:off x="2559050" y="2633663"/>
            <a:ext cx="1285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0" tIns="0" rIns="0" bIns="0" anchor="b">
            <a:spAutoFit/>
          </a:bodyPr>
          <a:lstStyle>
            <a:lvl1pPr>
              <a:spcBef>
                <a:spcPct val="20000"/>
              </a:spcBef>
              <a:buChar char="•"/>
              <a:defRPr sz="3200">
                <a:solidFill>
                  <a:srgbClr val="006699"/>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6699"/>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6699"/>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6699"/>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66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9pPr>
          </a:lstStyle>
          <a:p>
            <a:pPr>
              <a:spcBef>
                <a:spcPct val="0"/>
              </a:spcBef>
              <a:buFontTx/>
              <a:buNone/>
            </a:pPr>
            <a:r>
              <a:rPr lang="en-US" altLang="en-US" sz="1800">
                <a:solidFill>
                  <a:schemeClr val="tx1"/>
                </a:solidFill>
                <a:latin typeface="Times New Roman" panose="02020603050405020304" pitchFamily="18" charset="0"/>
              </a:rPr>
              <a:t>=</a:t>
            </a:r>
          </a:p>
        </p:txBody>
      </p:sp>
      <p:sp>
        <p:nvSpPr>
          <p:cNvPr id="12298" name="Text Box 8">
            <a:extLst>
              <a:ext uri="{FF2B5EF4-FFF2-40B4-BE49-F238E27FC236}">
                <a16:creationId xmlns:a16="http://schemas.microsoft.com/office/drawing/2014/main" id="{D03DA733-FD4A-111F-B34A-CE4992CC787B}"/>
              </a:ext>
            </a:extLst>
          </p:cNvPr>
          <p:cNvSpPr txBox="1">
            <a:spLocks noChangeArrowheads="1"/>
          </p:cNvSpPr>
          <p:nvPr/>
        </p:nvSpPr>
        <p:spPr bwMode="auto">
          <a:xfrm>
            <a:off x="3078163" y="2508250"/>
            <a:ext cx="127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0" tIns="0" rIns="0" bIns="0" anchor="b">
            <a:spAutoFit/>
          </a:bodyPr>
          <a:lstStyle>
            <a:lvl1pPr>
              <a:spcBef>
                <a:spcPct val="20000"/>
              </a:spcBef>
              <a:buChar char="•"/>
              <a:defRPr sz="3200">
                <a:solidFill>
                  <a:srgbClr val="006699"/>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6699"/>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6699"/>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6699"/>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66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9pPr>
          </a:lstStyle>
          <a:p>
            <a:pPr>
              <a:spcBef>
                <a:spcPct val="0"/>
              </a:spcBef>
              <a:buFontTx/>
              <a:buNone/>
            </a:pPr>
            <a:r>
              <a:rPr lang="en-US" altLang="en-US" sz="1800">
                <a:solidFill>
                  <a:schemeClr val="tx1"/>
                </a:solidFill>
                <a:latin typeface="Times New Roman" panose="02020603050405020304" pitchFamily="18" charset="0"/>
              </a:rPr>
              <a:t>S</a:t>
            </a:r>
          </a:p>
        </p:txBody>
      </p:sp>
      <p:sp>
        <p:nvSpPr>
          <p:cNvPr id="12299" name="Text Box 9">
            <a:extLst>
              <a:ext uri="{FF2B5EF4-FFF2-40B4-BE49-F238E27FC236}">
                <a16:creationId xmlns:a16="http://schemas.microsoft.com/office/drawing/2014/main" id="{71A39A8F-E9AF-D72A-9377-B5140F547852}"/>
              </a:ext>
            </a:extLst>
          </p:cNvPr>
          <p:cNvSpPr txBox="1">
            <a:spLocks noChangeArrowheads="1"/>
          </p:cNvSpPr>
          <p:nvPr/>
        </p:nvSpPr>
        <p:spPr bwMode="auto">
          <a:xfrm>
            <a:off x="3078163" y="2794000"/>
            <a:ext cx="1651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0" tIns="0" rIns="0" bIns="0" anchor="b">
            <a:spAutoFit/>
          </a:bodyPr>
          <a:lstStyle>
            <a:lvl1pPr>
              <a:spcBef>
                <a:spcPct val="20000"/>
              </a:spcBef>
              <a:buChar char="•"/>
              <a:defRPr sz="3200">
                <a:solidFill>
                  <a:srgbClr val="006699"/>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6699"/>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6699"/>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6699"/>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66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9pPr>
          </a:lstStyle>
          <a:p>
            <a:pPr>
              <a:spcBef>
                <a:spcPct val="0"/>
              </a:spcBef>
              <a:buFontTx/>
              <a:buNone/>
            </a:pPr>
            <a:r>
              <a:rPr lang="en-US" altLang="en-US" sz="1800">
                <a:solidFill>
                  <a:schemeClr val="tx1"/>
                </a:solidFill>
                <a:latin typeface="Times New Roman" panose="02020603050405020304" pitchFamily="18" charset="0"/>
              </a:rPr>
              <a:t>N</a:t>
            </a:r>
          </a:p>
        </p:txBody>
      </p:sp>
      <p:sp>
        <p:nvSpPr>
          <p:cNvPr id="12300" name="Line 10">
            <a:extLst>
              <a:ext uri="{FF2B5EF4-FFF2-40B4-BE49-F238E27FC236}">
                <a16:creationId xmlns:a16="http://schemas.microsoft.com/office/drawing/2014/main" id="{9B56D6A4-A960-35A1-7C0B-2F6C3620F9C3}"/>
              </a:ext>
            </a:extLst>
          </p:cNvPr>
          <p:cNvSpPr>
            <a:spLocks noChangeShapeType="1"/>
          </p:cNvSpPr>
          <p:nvPr/>
        </p:nvSpPr>
        <p:spPr bwMode="auto">
          <a:xfrm>
            <a:off x="3041650" y="2784475"/>
            <a:ext cx="20955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0" tIns="0" rIns="0" bIns="0" anchor="ctr"/>
          <a:lstStyle/>
          <a:p>
            <a:endParaRPr lang="en-US"/>
          </a:p>
        </p:txBody>
      </p:sp>
      <p:sp>
        <p:nvSpPr>
          <p:cNvPr id="12301" name="Text Box 11">
            <a:extLst>
              <a:ext uri="{FF2B5EF4-FFF2-40B4-BE49-F238E27FC236}">
                <a16:creationId xmlns:a16="http://schemas.microsoft.com/office/drawing/2014/main" id="{A00021D9-9085-01FC-E5EB-DF108E7D467C}"/>
              </a:ext>
            </a:extLst>
          </p:cNvPr>
          <p:cNvSpPr txBox="1">
            <a:spLocks noChangeArrowheads="1"/>
          </p:cNvSpPr>
          <p:nvPr/>
        </p:nvSpPr>
        <p:spPr bwMode="auto">
          <a:xfrm>
            <a:off x="3436938" y="2644775"/>
            <a:ext cx="1285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0" tIns="0" rIns="0" bIns="0" anchor="b">
            <a:spAutoFit/>
          </a:bodyPr>
          <a:lstStyle>
            <a:lvl1pPr>
              <a:spcBef>
                <a:spcPct val="20000"/>
              </a:spcBef>
              <a:buChar char="•"/>
              <a:defRPr sz="3200">
                <a:solidFill>
                  <a:srgbClr val="006699"/>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6699"/>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6699"/>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6699"/>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66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9pPr>
          </a:lstStyle>
          <a:p>
            <a:pPr>
              <a:spcBef>
                <a:spcPct val="0"/>
              </a:spcBef>
              <a:buFontTx/>
              <a:buNone/>
            </a:pPr>
            <a:r>
              <a:rPr lang="en-US" altLang="en-US" sz="1800">
                <a:solidFill>
                  <a:schemeClr val="tx1"/>
                </a:solidFill>
                <a:latin typeface="Times New Roman" panose="02020603050405020304" pitchFamily="18" charset="0"/>
              </a:rPr>
              <a:t>+</a:t>
            </a:r>
          </a:p>
        </p:txBody>
      </p:sp>
      <p:sp>
        <p:nvSpPr>
          <p:cNvPr id="12302" name="Text Box 12">
            <a:extLst>
              <a:ext uri="{FF2B5EF4-FFF2-40B4-BE49-F238E27FC236}">
                <a16:creationId xmlns:a16="http://schemas.microsoft.com/office/drawing/2014/main" id="{8AD85498-5C01-9D01-A191-1AB08DD1A8B3}"/>
              </a:ext>
            </a:extLst>
          </p:cNvPr>
          <p:cNvSpPr txBox="1">
            <a:spLocks noChangeArrowheads="1"/>
          </p:cNvSpPr>
          <p:nvPr/>
        </p:nvSpPr>
        <p:spPr bwMode="auto">
          <a:xfrm>
            <a:off x="3660775" y="2655888"/>
            <a:ext cx="1143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0" tIns="0" rIns="0" bIns="0" anchor="b">
            <a:spAutoFit/>
          </a:bodyPr>
          <a:lstStyle>
            <a:lvl1pPr>
              <a:spcBef>
                <a:spcPct val="20000"/>
              </a:spcBef>
              <a:buChar char="•"/>
              <a:defRPr sz="3200">
                <a:solidFill>
                  <a:srgbClr val="006699"/>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6699"/>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6699"/>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6699"/>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66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9pPr>
          </a:lstStyle>
          <a:p>
            <a:pPr>
              <a:spcBef>
                <a:spcPct val="0"/>
              </a:spcBef>
              <a:buFontTx/>
              <a:buNone/>
            </a:pPr>
            <a:r>
              <a:rPr lang="en-US" altLang="en-US" sz="1800">
                <a:solidFill>
                  <a:schemeClr val="tx1"/>
                </a:solidFill>
                <a:latin typeface="Times New Roman" panose="02020603050405020304" pitchFamily="18" charset="0"/>
              </a:rPr>
              <a:t>1</a:t>
            </a:r>
          </a:p>
        </p:txBody>
      </p:sp>
      <p:sp>
        <p:nvSpPr>
          <p:cNvPr id="12303" name="Text Box 13">
            <a:extLst>
              <a:ext uri="{FF2B5EF4-FFF2-40B4-BE49-F238E27FC236}">
                <a16:creationId xmlns:a16="http://schemas.microsoft.com/office/drawing/2014/main" id="{C7056A28-D397-4D78-4540-C494044E612B}"/>
              </a:ext>
            </a:extLst>
          </p:cNvPr>
          <p:cNvSpPr txBox="1">
            <a:spLocks noChangeArrowheads="1"/>
          </p:cNvSpPr>
          <p:nvPr/>
        </p:nvSpPr>
        <p:spPr bwMode="auto">
          <a:xfrm>
            <a:off x="1422400" y="3436938"/>
            <a:ext cx="9588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0" tIns="0" rIns="0" bIns="0" anchor="b">
            <a:spAutoFit/>
          </a:bodyPr>
          <a:lstStyle>
            <a:lvl1pPr>
              <a:spcBef>
                <a:spcPct val="20000"/>
              </a:spcBef>
              <a:buChar char="•"/>
              <a:defRPr sz="3200">
                <a:solidFill>
                  <a:srgbClr val="006699"/>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6699"/>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6699"/>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6699"/>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66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9pPr>
          </a:lstStyle>
          <a:p>
            <a:pPr>
              <a:spcBef>
                <a:spcPct val="0"/>
              </a:spcBef>
              <a:buFontTx/>
              <a:buNone/>
            </a:pPr>
            <a:r>
              <a:rPr lang="en-US" altLang="en-US" sz="1800">
                <a:solidFill>
                  <a:schemeClr val="tx1"/>
                </a:solidFill>
                <a:latin typeface="Times New Roman" panose="02020603050405020304" pitchFamily="18" charset="0"/>
              </a:rPr>
              <a:t>Therefore </a:t>
            </a:r>
          </a:p>
        </p:txBody>
      </p:sp>
      <p:sp>
        <p:nvSpPr>
          <p:cNvPr id="12304" name="Text Box 14">
            <a:extLst>
              <a:ext uri="{FF2B5EF4-FFF2-40B4-BE49-F238E27FC236}">
                <a16:creationId xmlns:a16="http://schemas.microsoft.com/office/drawing/2014/main" id="{F76BD0D5-7685-0B0D-3340-12977EF2C43D}"/>
              </a:ext>
            </a:extLst>
          </p:cNvPr>
          <p:cNvSpPr txBox="1">
            <a:spLocks noChangeArrowheads="1"/>
          </p:cNvSpPr>
          <p:nvPr/>
        </p:nvSpPr>
        <p:spPr bwMode="auto">
          <a:xfrm>
            <a:off x="2476500" y="3290888"/>
            <a:ext cx="127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0" tIns="0" rIns="0" bIns="0" anchor="b">
            <a:spAutoFit/>
          </a:bodyPr>
          <a:lstStyle>
            <a:lvl1pPr>
              <a:spcBef>
                <a:spcPct val="20000"/>
              </a:spcBef>
              <a:buChar char="•"/>
              <a:defRPr sz="3200">
                <a:solidFill>
                  <a:srgbClr val="006699"/>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6699"/>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6699"/>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6699"/>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66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9pPr>
          </a:lstStyle>
          <a:p>
            <a:pPr>
              <a:spcBef>
                <a:spcPct val="0"/>
              </a:spcBef>
              <a:buFontTx/>
              <a:buNone/>
            </a:pPr>
            <a:r>
              <a:rPr lang="en-US" altLang="en-US" sz="1800">
                <a:solidFill>
                  <a:schemeClr val="tx1"/>
                </a:solidFill>
                <a:latin typeface="Times New Roman" panose="02020603050405020304" pitchFamily="18" charset="0"/>
              </a:rPr>
              <a:t>S</a:t>
            </a:r>
          </a:p>
        </p:txBody>
      </p:sp>
      <p:sp>
        <p:nvSpPr>
          <p:cNvPr id="12305" name="Text Box 15">
            <a:extLst>
              <a:ext uri="{FF2B5EF4-FFF2-40B4-BE49-F238E27FC236}">
                <a16:creationId xmlns:a16="http://schemas.microsoft.com/office/drawing/2014/main" id="{8F2C78B4-E09B-8589-2349-2523261369FB}"/>
              </a:ext>
            </a:extLst>
          </p:cNvPr>
          <p:cNvSpPr txBox="1">
            <a:spLocks noChangeArrowheads="1"/>
          </p:cNvSpPr>
          <p:nvPr/>
        </p:nvSpPr>
        <p:spPr bwMode="auto">
          <a:xfrm>
            <a:off x="2476500" y="3576638"/>
            <a:ext cx="1651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0" tIns="0" rIns="0" bIns="0" anchor="b">
            <a:spAutoFit/>
          </a:bodyPr>
          <a:lstStyle>
            <a:lvl1pPr>
              <a:spcBef>
                <a:spcPct val="20000"/>
              </a:spcBef>
              <a:buChar char="•"/>
              <a:defRPr sz="3200">
                <a:solidFill>
                  <a:srgbClr val="006699"/>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6699"/>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6699"/>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6699"/>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66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9pPr>
          </a:lstStyle>
          <a:p>
            <a:pPr>
              <a:spcBef>
                <a:spcPct val="0"/>
              </a:spcBef>
              <a:buFontTx/>
              <a:buNone/>
            </a:pPr>
            <a:r>
              <a:rPr lang="en-US" altLang="en-US" sz="1800">
                <a:solidFill>
                  <a:schemeClr val="tx1"/>
                </a:solidFill>
                <a:latin typeface="Times New Roman" panose="02020603050405020304" pitchFamily="18" charset="0"/>
              </a:rPr>
              <a:t>N</a:t>
            </a:r>
          </a:p>
        </p:txBody>
      </p:sp>
      <p:sp>
        <p:nvSpPr>
          <p:cNvPr id="12306" name="Line 16">
            <a:extLst>
              <a:ext uri="{FF2B5EF4-FFF2-40B4-BE49-F238E27FC236}">
                <a16:creationId xmlns:a16="http://schemas.microsoft.com/office/drawing/2014/main" id="{1003D78B-7203-7D1D-23CA-E4C8D99305D9}"/>
              </a:ext>
            </a:extLst>
          </p:cNvPr>
          <p:cNvSpPr>
            <a:spLocks noChangeShapeType="1"/>
          </p:cNvSpPr>
          <p:nvPr/>
        </p:nvSpPr>
        <p:spPr bwMode="auto">
          <a:xfrm>
            <a:off x="2439988" y="3567113"/>
            <a:ext cx="20955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0" tIns="0" rIns="0" bIns="0" anchor="ctr"/>
          <a:lstStyle/>
          <a:p>
            <a:endParaRPr lang="en-US"/>
          </a:p>
        </p:txBody>
      </p:sp>
      <p:sp>
        <p:nvSpPr>
          <p:cNvPr id="12307" name="Rectangle 17">
            <a:extLst>
              <a:ext uri="{FF2B5EF4-FFF2-40B4-BE49-F238E27FC236}">
                <a16:creationId xmlns:a16="http://schemas.microsoft.com/office/drawing/2014/main" id="{9DAAFF9B-1108-6E19-168F-5C35C61167F9}"/>
              </a:ext>
            </a:extLst>
          </p:cNvPr>
          <p:cNvSpPr>
            <a:spLocks noChangeArrowheads="1"/>
          </p:cNvSpPr>
          <p:nvPr/>
        </p:nvSpPr>
        <p:spPr bwMode="auto">
          <a:xfrm>
            <a:off x="2809875" y="3443288"/>
            <a:ext cx="1285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0" tIns="0" rIns="0" bIns="0" anchor="b">
            <a:spAutoFit/>
          </a:bodyPr>
          <a:lstStyle>
            <a:lvl1pPr>
              <a:spcBef>
                <a:spcPct val="20000"/>
              </a:spcBef>
              <a:buChar char="•"/>
              <a:defRPr sz="3200">
                <a:solidFill>
                  <a:srgbClr val="006699"/>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6699"/>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6699"/>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6699"/>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66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9pPr>
          </a:lstStyle>
          <a:p>
            <a:pPr>
              <a:spcBef>
                <a:spcPct val="0"/>
              </a:spcBef>
              <a:buFontTx/>
              <a:buNone/>
            </a:pPr>
            <a:r>
              <a:rPr lang="en-US" altLang="en-US" sz="1800">
                <a:solidFill>
                  <a:schemeClr val="tx1"/>
                </a:solidFill>
                <a:latin typeface="Times New Roman" panose="02020603050405020304" pitchFamily="18" charset="0"/>
              </a:rPr>
              <a:t>=</a:t>
            </a:r>
          </a:p>
        </p:txBody>
      </p:sp>
      <p:sp>
        <p:nvSpPr>
          <p:cNvPr id="12308" name="Text Box 18">
            <a:extLst>
              <a:ext uri="{FF2B5EF4-FFF2-40B4-BE49-F238E27FC236}">
                <a16:creationId xmlns:a16="http://schemas.microsoft.com/office/drawing/2014/main" id="{584AE870-1133-AE37-B511-E3EEC97909E8}"/>
              </a:ext>
            </a:extLst>
          </p:cNvPr>
          <p:cNvSpPr txBox="1">
            <a:spLocks noChangeArrowheads="1"/>
          </p:cNvSpPr>
          <p:nvPr/>
        </p:nvSpPr>
        <p:spPr bwMode="auto">
          <a:xfrm>
            <a:off x="3059113" y="3255963"/>
            <a:ext cx="5349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0" tIns="0" rIns="0" bIns="0" anchor="b">
            <a:spAutoFit/>
          </a:bodyPr>
          <a:lstStyle>
            <a:lvl1pPr>
              <a:spcBef>
                <a:spcPct val="20000"/>
              </a:spcBef>
              <a:buChar char="•"/>
              <a:defRPr sz="3200">
                <a:solidFill>
                  <a:srgbClr val="006699"/>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6699"/>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6699"/>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6699"/>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66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9pPr>
          </a:lstStyle>
          <a:p>
            <a:pPr>
              <a:spcBef>
                <a:spcPct val="0"/>
              </a:spcBef>
              <a:buFontTx/>
              <a:buNone/>
            </a:pPr>
            <a:r>
              <a:rPr lang="en-US" altLang="en-US" sz="1800">
                <a:solidFill>
                  <a:schemeClr val="tx1"/>
                </a:solidFill>
                <a:latin typeface="Times New Roman" panose="02020603050405020304" pitchFamily="18" charset="0"/>
              </a:rPr>
              <a:t>S + N</a:t>
            </a:r>
          </a:p>
        </p:txBody>
      </p:sp>
      <p:sp>
        <p:nvSpPr>
          <p:cNvPr id="12309" name="Line 19">
            <a:extLst>
              <a:ext uri="{FF2B5EF4-FFF2-40B4-BE49-F238E27FC236}">
                <a16:creationId xmlns:a16="http://schemas.microsoft.com/office/drawing/2014/main" id="{BC43EBA3-A969-5A77-F4B8-015F96905705}"/>
              </a:ext>
            </a:extLst>
          </p:cNvPr>
          <p:cNvSpPr>
            <a:spLocks noChangeShapeType="1"/>
          </p:cNvSpPr>
          <p:nvPr/>
        </p:nvSpPr>
        <p:spPr bwMode="auto">
          <a:xfrm>
            <a:off x="3084513" y="3554413"/>
            <a:ext cx="4810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0" tIns="0" rIns="0" bIns="0" anchor="ctr"/>
          <a:lstStyle/>
          <a:p>
            <a:endParaRPr lang="en-US"/>
          </a:p>
        </p:txBody>
      </p:sp>
      <p:sp>
        <p:nvSpPr>
          <p:cNvPr id="12310" name="Text Box 20">
            <a:extLst>
              <a:ext uri="{FF2B5EF4-FFF2-40B4-BE49-F238E27FC236}">
                <a16:creationId xmlns:a16="http://schemas.microsoft.com/office/drawing/2014/main" id="{45E1D876-192F-C21C-E2B1-FAC30356C8FC}"/>
              </a:ext>
            </a:extLst>
          </p:cNvPr>
          <p:cNvSpPr txBox="1">
            <a:spLocks noChangeArrowheads="1"/>
          </p:cNvSpPr>
          <p:nvPr/>
        </p:nvSpPr>
        <p:spPr bwMode="auto">
          <a:xfrm>
            <a:off x="3232150" y="3602038"/>
            <a:ext cx="1651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0" tIns="0" rIns="0" bIns="0" anchor="b">
            <a:spAutoFit/>
          </a:bodyPr>
          <a:lstStyle>
            <a:lvl1pPr>
              <a:spcBef>
                <a:spcPct val="20000"/>
              </a:spcBef>
              <a:buChar char="•"/>
              <a:defRPr sz="3200">
                <a:solidFill>
                  <a:srgbClr val="006699"/>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6699"/>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6699"/>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6699"/>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66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9pPr>
          </a:lstStyle>
          <a:p>
            <a:pPr>
              <a:spcBef>
                <a:spcPct val="0"/>
              </a:spcBef>
              <a:buFontTx/>
              <a:buNone/>
            </a:pPr>
            <a:r>
              <a:rPr lang="en-US" altLang="en-US" sz="1800">
                <a:solidFill>
                  <a:schemeClr val="tx1"/>
                </a:solidFill>
                <a:latin typeface="Times New Roman" panose="02020603050405020304" pitchFamily="18" charset="0"/>
              </a:rPr>
              <a:t>N</a:t>
            </a:r>
          </a:p>
        </p:txBody>
      </p:sp>
      <p:sp>
        <p:nvSpPr>
          <p:cNvPr id="12311" name="Text Box 21">
            <a:extLst>
              <a:ext uri="{FF2B5EF4-FFF2-40B4-BE49-F238E27FC236}">
                <a16:creationId xmlns:a16="http://schemas.microsoft.com/office/drawing/2014/main" id="{9FA095DB-AFF8-5634-8936-5CB8E0FA8E6A}"/>
              </a:ext>
            </a:extLst>
          </p:cNvPr>
          <p:cNvSpPr txBox="1">
            <a:spLocks noChangeArrowheads="1"/>
          </p:cNvSpPr>
          <p:nvPr/>
        </p:nvSpPr>
        <p:spPr bwMode="auto">
          <a:xfrm>
            <a:off x="4075113" y="3425825"/>
            <a:ext cx="114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0" tIns="0" rIns="0" bIns="0" anchor="b">
            <a:spAutoFit/>
          </a:bodyPr>
          <a:lstStyle>
            <a:lvl1pPr>
              <a:spcBef>
                <a:spcPct val="20000"/>
              </a:spcBef>
              <a:buChar char="•"/>
              <a:defRPr sz="3200">
                <a:solidFill>
                  <a:srgbClr val="006699"/>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6699"/>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6699"/>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6699"/>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66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9pPr>
          </a:lstStyle>
          <a:p>
            <a:pPr>
              <a:spcBef>
                <a:spcPct val="0"/>
              </a:spcBef>
              <a:buFontTx/>
              <a:buNone/>
            </a:pPr>
            <a:r>
              <a:rPr lang="en-US" altLang="en-US" sz="1800">
                <a:solidFill>
                  <a:schemeClr val="tx1"/>
                </a:solidFill>
                <a:latin typeface="Times New Roman" panose="02020603050405020304" pitchFamily="18" charset="0"/>
              </a:rPr>
              <a:t>1</a:t>
            </a:r>
          </a:p>
        </p:txBody>
      </p:sp>
      <p:sp>
        <p:nvSpPr>
          <p:cNvPr id="12312" name="Text Box 22">
            <a:extLst>
              <a:ext uri="{FF2B5EF4-FFF2-40B4-BE49-F238E27FC236}">
                <a16:creationId xmlns:a16="http://schemas.microsoft.com/office/drawing/2014/main" id="{205C086D-EE69-DEB6-2D5A-9FC87B286EFE}"/>
              </a:ext>
            </a:extLst>
          </p:cNvPr>
          <p:cNvSpPr txBox="1">
            <a:spLocks noChangeArrowheads="1"/>
          </p:cNvSpPr>
          <p:nvPr/>
        </p:nvSpPr>
        <p:spPr bwMode="auto">
          <a:xfrm>
            <a:off x="152400" y="3962400"/>
            <a:ext cx="4559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0" tIns="0" rIns="0" bIns="0" anchor="b">
            <a:spAutoFit/>
          </a:bodyPr>
          <a:lstStyle>
            <a:lvl1pPr>
              <a:spcBef>
                <a:spcPct val="20000"/>
              </a:spcBef>
              <a:buChar char="•"/>
              <a:defRPr sz="3200">
                <a:solidFill>
                  <a:srgbClr val="006699"/>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6699"/>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6699"/>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6699"/>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66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9pPr>
          </a:lstStyle>
          <a:p>
            <a:pPr>
              <a:spcBef>
                <a:spcPct val="0"/>
              </a:spcBef>
              <a:buFontTx/>
              <a:buNone/>
            </a:pPr>
            <a:r>
              <a:rPr lang="en-US" altLang="en-US" sz="1800">
                <a:solidFill>
                  <a:schemeClr val="tx1"/>
                </a:solidFill>
                <a:latin typeface="Times New Roman" panose="02020603050405020304" pitchFamily="18" charset="0"/>
              </a:rPr>
              <a:t>Convert dBs to ratios, then substitute in equations</a:t>
            </a:r>
          </a:p>
        </p:txBody>
      </p:sp>
      <p:sp>
        <p:nvSpPr>
          <p:cNvPr id="12313" name="Text Box 23">
            <a:extLst>
              <a:ext uri="{FF2B5EF4-FFF2-40B4-BE49-F238E27FC236}">
                <a16:creationId xmlns:a16="http://schemas.microsoft.com/office/drawing/2014/main" id="{3EE39CDC-468D-7C60-68B2-555B0247B6E2}"/>
              </a:ext>
            </a:extLst>
          </p:cNvPr>
          <p:cNvSpPr txBox="1">
            <a:spLocks noChangeArrowheads="1"/>
          </p:cNvSpPr>
          <p:nvPr/>
        </p:nvSpPr>
        <p:spPr bwMode="auto">
          <a:xfrm>
            <a:off x="3797300" y="3313113"/>
            <a:ext cx="1143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0" tIns="0" rIns="0" bIns="0" anchor="b">
            <a:spAutoFit/>
          </a:bodyPr>
          <a:lstStyle>
            <a:lvl1pPr>
              <a:spcBef>
                <a:spcPct val="20000"/>
              </a:spcBef>
              <a:buChar char="•"/>
              <a:defRPr sz="3200">
                <a:solidFill>
                  <a:srgbClr val="006699"/>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6699"/>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6699"/>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6699"/>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66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9pPr>
          </a:lstStyle>
          <a:p>
            <a:pPr>
              <a:spcBef>
                <a:spcPct val="0"/>
              </a:spcBef>
              <a:buFontTx/>
              <a:buNone/>
            </a:pPr>
            <a:r>
              <a:rPr lang="en-US" altLang="en-US" sz="1800">
                <a:solidFill>
                  <a:schemeClr val="tx1"/>
                </a:solidFill>
                <a:latin typeface="Times New Roman" panose="02020603050405020304" pitchFamily="18" charset="0"/>
              </a:rPr>
              <a:t>_</a:t>
            </a:r>
          </a:p>
        </p:txBody>
      </p:sp>
      <p:graphicFrame>
        <p:nvGraphicFramePr>
          <p:cNvPr id="12314" name="Object 24">
            <a:extLst>
              <a:ext uri="{FF2B5EF4-FFF2-40B4-BE49-F238E27FC236}">
                <a16:creationId xmlns:a16="http://schemas.microsoft.com/office/drawing/2014/main" id="{65E27D6C-C452-4251-8857-5D0682004B87}"/>
              </a:ext>
            </a:extLst>
          </p:cNvPr>
          <p:cNvGraphicFramePr>
            <a:graphicFrameLocks noChangeAspect="1"/>
          </p:cNvGraphicFramePr>
          <p:nvPr/>
        </p:nvGraphicFramePr>
        <p:xfrm>
          <a:off x="1524000" y="4419600"/>
          <a:ext cx="2276475" cy="1360488"/>
        </p:xfrm>
        <a:graphic>
          <a:graphicData uri="http://schemas.openxmlformats.org/presentationml/2006/ole">
            <mc:AlternateContent xmlns:mc="http://schemas.openxmlformats.org/markup-compatibility/2006">
              <mc:Choice xmlns:v="urn:schemas-microsoft-com:vml" Requires="v">
                <p:oleObj name="Document" r:id="rId3" imgW="2286000" imgH="1371600" progId="Word.Document.8">
                  <p:embed/>
                </p:oleObj>
              </mc:Choice>
              <mc:Fallback>
                <p:oleObj name="Document" r:id="rId3" imgW="2286000" imgH="1371600" progId="Word.Document.8">
                  <p:embed/>
                  <p:pic>
                    <p:nvPicPr>
                      <p:cNvPr id="0" name="Object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419600"/>
                        <a:ext cx="2276475" cy="1360488"/>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315" name="Text Box 25">
            <a:extLst>
              <a:ext uri="{FF2B5EF4-FFF2-40B4-BE49-F238E27FC236}">
                <a16:creationId xmlns:a16="http://schemas.microsoft.com/office/drawing/2014/main" id="{5FDCA331-E346-A55F-2DC0-D77C5B38C327}"/>
              </a:ext>
            </a:extLst>
          </p:cNvPr>
          <p:cNvSpPr txBox="1">
            <a:spLocks noChangeArrowheads="1"/>
          </p:cNvSpPr>
          <p:nvPr/>
        </p:nvSpPr>
        <p:spPr bwMode="auto">
          <a:xfrm>
            <a:off x="5105400" y="1706563"/>
            <a:ext cx="3632200" cy="357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b">
            <a:spAutoFit/>
          </a:bodyPr>
          <a:lstStyle>
            <a:lvl1pPr>
              <a:spcBef>
                <a:spcPct val="20000"/>
              </a:spcBef>
              <a:buChar char="•"/>
              <a:defRPr sz="3200">
                <a:solidFill>
                  <a:srgbClr val="006699"/>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6699"/>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6699"/>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6699"/>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66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9pPr>
          </a:lstStyle>
          <a:p>
            <a:pPr>
              <a:spcBef>
                <a:spcPct val="0"/>
              </a:spcBef>
              <a:buFontTx/>
              <a:buNone/>
            </a:pPr>
            <a:r>
              <a:rPr lang="en-US" altLang="en-US" sz="1800">
                <a:solidFill>
                  <a:schemeClr val="tx1"/>
                </a:solidFill>
                <a:latin typeface="Times New Roman" panose="02020603050405020304" pitchFamily="18" charset="0"/>
              </a:rPr>
              <a:t>If station A is measuring 20 dB of sun noise and station B is measuring only 10 dB of sun noise then the difference is 19.96 - 9.54 = 10.42 dB or a change in sensitivity of 10.42 dB. </a:t>
            </a:r>
          </a:p>
          <a:p>
            <a:pPr>
              <a:spcBef>
                <a:spcPct val="0"/>
              </a:spcBef>
              <a:buFontTx/>
              <a:buNone/>
            </a:pPr>
            <a:endParaRPr lang="en-US" altLang="en-US" sz="1800">
              <a:solidFill>
                <a:schemeClr val="tx1"/>
              </a:solidFill>
              <a:latin typeface="Times New Roman" panose="02020603050405020304" pitchFamily="18" charset="0"/>
            </a:endParaRPr>
          </a:p>
          <a:p>
            <a:pPr>
              <a:spcBef>
                <a:spcPct val="0"/>
              </a:spcBef>
              <a:buFontTx/>
              <a:buNone/>
            </a:pPr>
            <a:r>
              <a:rPr lang="en-US" altLang="en-US" sz="1800">
                <a:solidFill>
                  <a:schemeClr val="tx1"/>
                </a:solidFill>
                <a:latin typeface="Times New Roman" panose="02020603050405020304" pitchFamily="18" charset="0"/>
              </a:rPr>
              <a:t>Now comparing station C who is receiving 10 dB of sun noise to station D who is receiving only 3 dB of sun noise then the difference is 9.54 - -.02 = 9.56 dB or a change in sensitivity of still nearly 10 dB for a 7 dB drop in sun noise. </a:t>
            </a:r>
            <a:endParaRPr lang="en-US" altLang="en-US" sz="1800">
              <a:solidFill>
                <a:srgbClr val="3366CC"/>
              </a:solidFill>
              <a:latin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4">
            <a:extLst>
              <a:ext uri="{FF2B5EF4-FFF2-40B4-BE49-F238E27FC236}">
                <a16:creationId xmlns:a16="http://schemas.microsoft.com/office/drawing/2014/main" id="{1A883531-3DD5-00C9-045D-B277B7B4BED3}"/>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6699"/>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6699"/>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6699"/>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6699"/>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66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9pPr>
          </a:lstStyle>
          <a:p>
            <a:pPr>
              <a:spcBef>
                <a:spcPct val="0"/>
              </a:spcBef>
              <a:buFontTx/>
              <a:buNone/>
            </a:pPr>
            <a:r>
              <a:rPr lang="en-US" altLang="en-US" sz="1200">
                <a:solidFill>
                  <a:schemeClr val="bg1"/>
                </a:solidFill>
              </a:rPr>
              <a:t>WWW.NTMS.ORG</a:t>
            </a:r>
          </a:p>
        </p:txBody>
      </p:sp>
      <p:sp>
        <p:nvSpPr>
          <p:cNvPr id="14339" name="Slide Number Placeholder 5">
            <a:extLst>
              <a:ext uri="{FF2B5EF4-FFF2-40B4-BE49-F238E27FC236}">
                <a16:creationId xmlns:a16="http://schemas.microsoft.com/office/drawing/2014/main" id="{5DBEDF0A-C65F-3D27-9088-D6C96035ED0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6699"/>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6699"/>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6699"/>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6699"/>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66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9pPr>
          </a:lstStyle>
          <a:p>
            <a:pPr>
              <a:spcBef>
                <a:spcPct val="0"/>
              </a:spcBef>
              <a:buFontTx/>
              <a:buNone/>
            </a:pPr>
            <a:fld id="{391BAE1F-2F95-4554-97B7-0834F0F214A8}" type="slidenum">
              <a:rPr lang="en-US" altLang="en-US" sz="1400" smtClean="0">
                <a:solidFill>
                  <a:schemeClr val="bg1"/>
                </a:solidFill>
              </a:rPr>
              <a:pPr>
                <a:spcBef>
                  <a:spcPct val="0"/>
                </a:spcBef>
                <a:buFontTx/>
                <a:buNone/>
              </a:pPr>
              <a:t>8</a:t>
            </a:fld>
            <a:endParaRPr lang="en-US" altLang="en-US" sz="1400">
              <a:solidFill>
                <a:schemeClr val="bg1"/>
              </a:solidFill>
            </a:endParaRPr>
          </a:p>
        </p:txBody>
      </p:sp>
      <p:sp>
        <p:nvSpPr>
          <p:cNvPr id="14340" name="Rectangle 2">
            <a:extLst>
              <a:ext uri="{FF2B5EF4-FFF2-40B4-BE49-F238E27FC236}">
                <a16:creationId xmlns:a16="http://schemas.microsoft.com/office/drawing/2014/main" id="{8EF4F29D-B5D2-7FFB-4638-FB4CD40C6793}"/>
              </a:ext>
            </a:extLst>
          </p:cNvPr>
          <p:cNvSpPr>
            <a:spLocks noGrp="1" noChangeArrowheads="1"/>
          </p:cNvSpPr>
          <p:nvPr>
            <p:ph type="title"/>
          </p:nvPr>
        </p:nvSpPr>
        <p:spPr/>
        <p:txBody>
          <a:bodyPr/>
          <a:lstStyle/>
          <a:p>
            <a:pPr eaLnBrk="1" hangingPunct="1"/>
            <a:r>
              <a:rPr lang="en-US" altLang="en-US" sz="3200"/>
              <a:t>Converting (S+N)/N to S/N Ratio Expanded Scale</a:t>
            </a:r>
            <a:endParaRPr lang="en-US" altLang="en-US"/>
          </a:p>
        </p:txBody>
      </p:sp>
      <p:graphicFrame>
        <p:nvGraphicFramePr>
          <p:cNvPr id="14341" name="Object 3">
            <a:extLst>
              <a:ext uri="{FF2B5EF4-FFF2-40B4-BE49-F238E27FC236}">
                <a16:creationId xmlns:a16="http://schemas.microsoft.com/office/drawing/2014/main" id="{D57ACB59-E4C0-C6E1-0480-754954571C49}"/>
              </a:ext>
            </a:extLst>
          </p:cNvPr>
          <p:cNvGraphicFramePr>
            <a:graphicFrameLocks noChangeAspect="1"/>
          </p:cNvGraphicFramePr>
          <p:nvPr/>
        </p:nvGraphicFramePr>
        <p:xfrm>
          <a:off x="1066800" y="1752600"/>
          <a:ext cx="7116763" cy="4119563"/>
        </p:xfrm>
        <a:graphic>
          <a:graphicData uri="http://schemas.openxmlformats.org/presentationml/2006/ole">
            <mc:AlternateContent xmlns:mc="http://schemas.openxmlformats.org/markup-compatibility/2006">
              <mc:Choice xmlns:v="urn:schemas-microsoft-com:vml" Requires="v">
                <p:oleObj name="Worksheet" r:id="rId2" imgW="5544018" imgH="3210400" progId="Excel.Sheet.8">
                  <p:embed/>
                </p:oleObj>
              </mc:Choice>
              <mc:Fallback>
                <p:oleObj name="Worksheet" r:id="rId2" imgW="5544018" imgH="3210400" progId="Excel.Sheet.8">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752600"/>
                        <a:ext cx="7116763" cy="411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42" name="Rectangle 4">
            <a:extLst>
              <a:ext uri="{FF2B5EF4-FFF2-40B4-BE49-F238E27FC236}">
                <a16:creationId xmlns:a16="http://schemas.microsoft.com/office/drawing/2014/main" id="{9C0230DC-7177-5AE1-D92E-16F92908266F}"/>
              </a:ext>
            </a:extLst>
          </p:cNvPr>
          <p:cNvSpPr>
            <a:spLocks noChangeArrowheads="1"/>
          </p:cNvSpPr>
          <p:nvPr/>
        </p:nvSpPr>
        <p:spPr bwMode="auto">
          <a:xfrm>
            <a:off x="7467600" y="6019800"/>
            <a:ext cx="13081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006699"/>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6699"/>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6699"/>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6699"/>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66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9pPr>
          </a:lstStyle>
          <a:p>
            <a:pPr>
              <a:spcBef>
                <a:spcPct val="0"/>
              </a:spcBef>
              <a:buFontTx/>
              <a:buNone/>
            </a:pPr>
            <a:r>
              <a:rPr lang="en-US" altLang="en-US" sz="1600">
                <a:solidFill>
                  <a:schemeClr val="tx1"/>
                </a:solidFill>
                <a:latin typeface="Times New Roman" panose="02020603050405020304" pitchFamily="18" charset="0"/>
              </a:rPr>
              <a:t>W5LUA</a:t>
            </a:r>
          </a:p>
          <a:p>
            <a:pPr>
              <a:spcBef>
                <a:spcPct val="0"/>
              </a:spcBef>
              <a:buFontTx/>
              <a:buNone/>
            </a:pPr>
            <a:r>
              <a:rPr lang="en-US" altLang="en-US" sz="1600">
                <a:solidFill>
                  <a:schemeClr val="tx1"/>
                </a:solidFill>
                <a:latin typeface="Times New Roman" panose="02020603050405020304" pitchFamily="18" charset="0"/>
              </a:rPr>
              <a:t>Sept 26, 2000</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a:extLst>
              <a:ext uri="{FF2B5EF4-FFF2-40B4-BE49-F238E27FC236}">
                <a16:creationId xmlns:a16="http://schemas.microsoft.com/office/drawing/2014/main" id="{443ECCB8-DAEC-8EF5-786A-6077374D179E}"/>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6699"/>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6699"/>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6699"/>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6699"/>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66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9pPr>
          </a:lstStyle>
          <a:p>
            <a:pPr>
              <a:spcBef>
                <a:spcPct val="0"/>
              </a:spcBef>
              <a:buFontTx/>
              <a:buNone/>
            </a:pPr>
            <a:r>
              <a:rPr lang="en-US" altLang="en-US" sz="1200">
                <a:solidFill>
                  <a:schemeClr val="bg1"/>
                </a:solidFill>
              </a:rPr>
              <a:t>WWW.NTMS.ORG</a:t>
            </a:r>
          </a:p>
        </p:txBody>
      </p:sp>
      <p:sp>
        <p:nvSpPr>
          <p:cNvPr id="15363" name="Rectangle 2">
            <a:extLst>
              <a:ext uri="{FF2B5EF4-FFF2-40B4-BE49-F238E27FC236}">
                <a16:creationId xmlns:a16="http://schemas.microsoft.com/office/drawing/2014/main" id="{88DE7BEE-EE67-4BA7-DAF4-644C072FEA23}"/>
              </a:ext>
            </a:extLst>
          </p:cNvPr>
          <p:cNvSpPr>
            <a:spLocks noGrp="1" noChangeArrowheads="1"/>
          </p:cNvSpPr>
          <p:nvPr>
            <p:ph type="title"/>
          </p:nvPr>
        </p:nvSpPr>
        <p:spPr>
          <a:xfrm>
            <a:off x="1320800" y="203200"/>
            <a:ext cx="6477000" cy="1143000"/>
          </a:xfrm>
        </p:spPr>
        <p:txBody>
          <a:bodyPr/>
          <a:lstStyle/>
          <a:p>
            <a:pPr eaLnBrk="1" hangingPunct="1"/>
            <a:r>
              <a:rPr lang="en-US" altLang="en-US"/>
              <a:t>Example #3</a:t>
            </a:r>
            <a:endParaRPr lang="en-US" altLang="en-US" sz="4000"/>
          </a:p>
        </p:txBody>
      </p:sp>
      <p:sp>
        <p:nvSpPr>
          <p:cNvPr id="15364" name="Text Box 3">
            <a:extLst>
              <a:ext uri="{FF2B5EF4-FFF2-40B4-BE49-F238E27FC236}">
                <a16:creationId xmlns:a16="http://schemas.microsoft.com/office/drawing/2014/main" id="{FF7AD86B-1D8D-7AF4-C203-B9A69F60A78D}"/>
              </a:ext>
            </a:extLst>
          </p:cNvPr>
          <p:cNvSpPr txBox="1">
            <a:spLocks noChangeArrowheads="1"/>
          </p:cNvSpPr>
          <p:nvPr/>
        </p:nvSpPr>
        <p:spPr bwMode="auto">
          <a:xfrm>
            <a:off x="1028700" y="4914900"/>
            <a:ext cx="254476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006699"/>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6699"/>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6699"/>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6699"/>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66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9pPr>
          </a:lstStyle>
          <a:p>
            <a:pPr>
              <a:spcBef>
                <a:spcPct val="0"/>
              </a:spcBef>
              <a:buFontTx/>
              <a:buNone/>
            </a:pPr>
            <a:r>
              <a:rPr lang="en-US" altLang="en-US" sz="2000" b="1">
                <a:solidFill>
                  <a:schemeClr val="tx1"/>
                </a:solidFill>
              </a:rPr>
              <a:t>(S+N)/N = S/N + N/N</a:t>
            </a:r>
          </a:p>
          <a:p>
            <a:pPr>
              <a:spcBef>
                <a:spcPct val="0"/>
              </a:spcBef>
              <a:buFontTx/>
              <a:buNone/>
            </a:pPr>
            <a:r>
              <a:rPr lang="en-US" altLang="en-US" sz="2000" b="1">
                <a:solidFill>
                  <a:schemeClr val="tx1"/>
                </a:solidFill>
              </a:rPr>
              <a:t>	 = S/N + 1</a:t>
            </a:r>
          </a:p>
          <a:p>
            <a:pPr>
              <a:spcBef>
                <a:spcPct val="0"/>
              </a:spcBef>
              <a:buFontTx/>
              <a:buNone/>
            </a:pPr>
            <a:r>
              <a:rPr lang="en-US" altLang="en-US" sz="2000" b="1">
                <a:solidFill>
                  <a:schemeClr val="tx1"/>
                </a:solidFill>
              </a:rPr>
              <a:t>or S/N = (S+N)/N - 1</a:t>
            </a:r>
          </a:p>
        </p:txBody>
      </p:sp>
      <p:sp>
        <p:nvSpPr>
          <p:cNvPr id="15365" name="Text Box 4">
            <a:extLst>
              <a:ext uri="{FF2B5EF4-FFF2-40B4-BE49-F238E27FC236}">
                <a16:creationId xmlns:a16="http://schemas.microsoft.com/office/drawing/2014/main" id="{11918B73-CD01-A65F-A429-EA2030CFBB5B}"/>
              </a:ext>
            </a:extLst>
          </p:cNvPr>
          <p:cNvSpPr txBox="1">
            <a:spLocks noChangeArrowheads="1"/>
          </p:cNvSpPr>
          <p:nvPr/>
        </p:nvSpPr>
        <p:spPr bwMode="auto">
          <a:xfrm>
            <a:off x="927100" y="1778000"/>
            <a:ext cx="12287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006699"/>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6699"/>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6699"/>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6699"/>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66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9pPr>
          </a:lstStyle>
          <a:p>
            <a:pPr>
              <a:spcBef>
                <a:spcPct val="0"/>
              </a:spcBef>
              <a:buFontTx/>
              <a:buNone/>
            </a:pPr>
            <a:r>
              <a:rPr lang="en-US" altLang="en-US" sz="2000" b="1">
                <a:solidFill>
                  <a:schemeClr val="tx1"/>
                </a:solidFill>
              </a:rPr>
              <a:t>Example</a:t>
            </a:r>
          </a:p>
          <a:p>
            <a:pPr>
              <a:spcBef>
                <a:spcPct val="0"/>
              </a:spcBef>
              <a:buFontTx/>
              <a:buNone/>
            </a:pPr>
            <a:endParaRPr lang="en-US" altLang="en-US" sz="2000" b="1">
              <a:solidFill>
                <a:schemeClr val="tx1"/>
              </a:solidFill>
            </a:endParaRPr>
          </a:p>
        </p:txBody>
      </p:sp>
      <p:sp>
        <p:nvSpPr>
          <p:cNvPr id="15366" name="Text Box 5">
            <a:extLst>
              <a:ext uri="{FF2B5EF4-FFF2-40B4-BE49-F238E27FC236}">
                <a16:creationId xmlns:a16="http://schemas.microsoft.com/office/drawing/2014/main" id="{46E1227F-8231-F6F1-D3AB-35820D54E23A}"/>
              </a:ext>
            </a:extLst>
          </p:cNvPr>
          <p:cNvSpPr txBox="1">
            <a:spLocks noChangeArrowheads="1"/>
          </p:cNvSpPr>
          <p:nvPr/>
        </p:nvSpPr>
        <p:spPr bwMode="auto">
          <a:xfrm>
            <a:off x="863600" y="2362200"/>
            <a:ext cx="3341688"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006699"/>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6699"/>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6699"/>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6699"/>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66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9pPr>
          </a:lstStyle>
          <a:p>
            <a:pPr>
              <a:spcBef>
                <a:spcPct val="0"/>
              </a:spcBef>
              <a:buFontTx/>
              <a:buNone/>
            </a:pPr>
            <a:r>
              <a:rPr lang="en-US" altLang="en-US" sz="2000" b="1">
                <a:solidFill>
                  <a:schemeClr val="tx1"/>
                </a:solidFill>
              </a:rPr>
              <a:t>Ant 1 Sun Noise = 2 dB</a:t>
            </a:r>
          </a:p>
          <a:p>
            <a:pPr>
              <a:spcBef>
                <a:spcPct val="0"/>
              </a:spcBef>
              <a:buFontTx/>
              <a:buNone/>
            </a:pPr>
            <a:r>
              <a:rPr lang="en-US" altLang="en-US" sz="2000" b="1">
                <a:solidFill>
                  <a:schemeClr val="tx1"/>
                </a:solidFill>
              </a:rPr>
              <a:t>Ant 2 Sun Noise = 4 dB</a:t>
            </a:r>
          </a:p>
          <a:p>
            <a:pPr>
              <a:spcBef>
                <a:spcPct val="0"/>
              </a:spcBef>
              <a:buFontTx/>
              <a:buNone/>
            </a:pPr>
            <a:r>
              <a:rPr lang="en-US" altLang="en-US" sz="2000" b="1">
                <a:solidFill>
                  <a:schemeClr val="tx1"/>
                </a:solidFill>
              </a:rPr>
              <a:t>Is the gain difference 2 dB</a:t>
            </a:r>
          </a:p>
          <a:p>
            <a:pPr>
              <a:spcBef>
                <a:spcPct val="0"/>
              </a:spcBef>
              <a:buFontTx/>
              <a:buNone/>
            </a:pPr>
            <a:r>
              <a:rPr lang="en-US" altLang="en-US" sz="2000" b="1">
                <a:solidFill>
                  <a:schemeClr val="tx1"/>
                </a:solidFill>
              </a:rPr>
              <a:t>or something else?</a:t>
            </a:r>
          </a:p>
        </p:txBody>
      </p:sp>
      <p:sp>
        <p:nvSpPr>
          <p:cNvPr id="15367" name="Text Box 6">
            <a:extLst>
              <a:ext uri="{FF2B5EF4-FFF2-40B4-BE49-F238E27FC236}">
                <a16:creationId xmlns:a16="http://schemas.microsoft.com/office/drawing/2014/main" id="{1B8BD50B-B80D-ABD1-FA3C-9E226D16086D}"/>
              </a:ext>
            </a:extLst>
          </p:cNvPr>
          <p:cNvSpPr txBox="1">
            <a:spLocks noChangeArrowheads="1"/>
          </p:cNvSpPr>
          <p:nvPr/>
        </p:nvSpPr>
        <p:spPr bwMode="auto">
          <a:xfrm>
            <a:off x="508000" y="3886200"/>
            <a:ext cx="40370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006699"/>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6699"/>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6699"/>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6699"/>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66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9pPr>
          </a:lstStyle>
          <a:p>
            <a:pPr>
              <a:spcBef>
                <a:spcPct val="0"/>
              </a:spcBef>
              <a:buFontTx/>
              <a:buNone/>
            </a:pPr>
            <a:r>
              <a:rPr lang="en-US" altLang="en-US" sz="2000" b="1">
                <a:solidFill>
                  <a:schemeClr val="tx1"/>
                </a:solidFill>
              </a:rPr>
              <a:t>Convert each sun noise reading</a:t>
            </a:r>
          </a:p>
          <a:p>
            <a:pPr>
              <a:spcBef>
                <a:spcPct val="0"/>
              </a:spcBef>
              <a:buFontTx/>
              <a:buNone/>
            </a:pPr>
            <a:r>
              <a:rPr lang="en-US" altLang="en-US" sz="2000" b="1">
                <a:solidFill>
                  <a:schemeClr val="tx1"/>
                </a:solidFill>
              </a:rPr>
              <a:t>from (S+N)/N to S/N in dB</a:t>
            </a:r>
          </a:p>
        </p:txBody>
      </p:sp>
      <p:sp>
        <p:nvSpPr>
          <p:cNvPr id="15368" name="Text Box 7">
            <a:extLst>
              <a:ext uri="{FF2B5EF4-FFF2-40B4-BE49-F238E27FC236}">
                <a16:creationId xmlns:a16="http://schemas.microsoft.com/office/drawing/2014/main" id="{C6D21E2A-B0CD-6B89-4C4F-1C082C9E9BD7}"/>
              </a:ext>
            </a:extLst>
          </p:cNvPr>
          <p:cNvSpPr txBox="1">
            <a:spLocks noChangeArrowheads="1"/>
          </p:cNvSpPr>
          <p:nvPr/>
        </p:nvSpPr>
        <p:spPr bwMode="auto">
          <a:xfrm>
            <a:off x="7531100" y="2336800"/>
            <a:ext cx="1168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006699"/>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6699"/>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6699"/>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6699"/>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66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9pPr>
          </a:lstStyle>
          <a:p>
            <a:pPr>
              <a:spcBef>
                <a:spcPct val="0"/>
              </a:spcBef>
              <a:buFontTx/>
              <a:buNone/>
            </a:pPr>
            <a:r>
              <a:rPr lang="en-US" altLang="en-US" sz="2000" b="1">
                <a:solidFill>
                  <a:schemeClr val="tx1"/>
                </a:solidFill>
              </a:rPr>
              <a:t>Ant 1     </a:t>
            </a:r>
          </a:p>
        </p:txBody>
      </p:sp>
      <p:sp>
        <p:nvSpPr>
          <p:cNvPr id="15369" name="Text Box 8">
            <a:extLst>
              <a:ext uri="{FF2B5EF4-FFF2-40B4-BE49-F238E27FC236}">
                <a16:creationId xmlns:a16="http://schemas.microsoft.com/office/drawing/2014/main" id="{6F9C3827-A119-1B64-0027-4B794088F8E0}"/>
              </a:ext>
            </a:extLst>
          </p:cNvPr>
          <p:cNvSpPr txBox="1">
            <a:spLocks noChangeArrowheads="1"/>
          </p:cNvSpPr>
          <p:nvPr/>
        </p:nvSpPr>
        <p:spPr bwMode="auto">
          <a:xfrm>
            <a:off x="7593013" y="3817938"/>
            <a:ext cx="819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006699"/>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6699"/>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6699"/>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6699"/>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66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9pPr>
          </a:lstStyle>
          <a:p>
            <a:pPr>
              <a:spcBef>
                <a:spcPct val="0"/>
              </a:spcBef>
              <a:buFontTx/>
              <a:buNone/>
            </a:pPr>
            <a:r>
              <a:rPr lang="en-US" altLang="en-US" sz="2000" b="1">
                <a:solidFill>
                  <a:schemeClr val="tx1"/>
                </a:solidFill>
              </a:rPr>
              <a:t>Ant 2</a:t>
            </a:r>
          </a:p>
        </p:txBody>
      </p:sp>
      <p:sp>
        <p:nvSpPr>
          <p:cNvPr id="15370" name="Text Box 9">
            <a:extLst>
              <a:ext uri="{FF2B5EF4-FFF2-40B4-BE49-F238E27FC236}">
                <a16:creationId xmlns:a16="http://schemas.microsoft.com/office/drawing/2014/main" id="{9DA0062B-20C0-11D7-1E2A-5A3E7CA1F6F8}"/>
              </a:ext>
            </a:extLst>
          </p:cNvPr>
          <p:cNvSpPr txBox="1">
            <a:spLocks noChangeArrowheads="1"/>
          </p:cNvSpPr>
          <p:nvPr/>
        </p:nvSpPr>
        <p:spPr bwMode="auto">
          <a:xfrm>
            <a:off x="5170488" y="5045075"/>
            <a:ext cx="2765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006699"/>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6699"/>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6699"/>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6699"/>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66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6699"/>
                </a:solidFill>
                <a:latin typeface="Arial" panose="020B0604020202020204" pitchFamily="34" charset="0"/>
                <a:cs typeface="Arial" panose="020B0604020202020204" pitchFamily="34" charset="0"/>
              </a:defRPr>
            </a:lvl9pPr>
          </a:lstStyle>
          <a:p>
            <a:pPr>
              <a:spcBef>
                <a:spcPct val="0"/>
              </a:spcBef>
              <a:buFontTx/>
              <a:buNone/>
            </a:pPr>
            <a:r>
              <a:rPr lang="en-US" altLang="en-US" sz="2000" b="1">
                <a:solidFill>
                  <a:schemeClr val="tx1"/>
                </a:solidFill>
              </a:rPr>
              <a:t>Gain Difference in dB</a:t>
            </a:r>
          </a:p>
        </p:txBody>
      </p:sp>
      <p:graphicFrame>
        <p:nvGraphicFramePr>
          <p:cNvPr id="15371" name="Object 10">
            <a:extLst>
              <a:ext uri="{FF2B5EF4-FFF2-40B4-BE49-F238E27FC236}">
                <a16:creationId xmlns:a16="http://schemas.microsoft.com/office/drawing/2014/main" id="{3BF70624-1D9F-B54C-FD58-E8024D1EEAE8}"/>
              </a:ext>
            </a:extLst>
          </p:cNvPr>
          <p:cNvGraphicFramePr>
            <a:graphicFrameLocks noChangeAspect="1"/>
          </p:cNvGraphicFramePr>
          <p:nvPr/>
        </p:nvGraphicFramePr>
        <p:xfrm>
          <a:off x="5067300" y="1674813"/>
          <a:ext cx="2070100" cy="584200"/>
        </p:xfrm>
        <a:graphic>
          <a:graphicData uri="http://schemas.openxmlformats.org/presentationml/2006/ole">
            <mc:AlternateContent xmlns:mc="http://schemas.openxmlformats.org/markup-compatibility/2006">
              <mc:Choice xmlns:v="urn:schemas-microsoft-com:vml" Requires="v">
                <p:oleObj name="Equation" r:id="rId2" imgW="2070100" imgH="584200" progId="Equation.3">
                  <p:embed/>
                </p:oleObj>
              </mc:Choice>
              <mc:Fallback>
                <p:oleObj name="Equation" r:id="rId2" imgW="2070100" imgH="584200" progId="Equation.3">
                  <p:embed/>
                  <p:pic>
                    <p:nvPicPr>
                      <p:cNvPr id="0" name="Object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7300" y="1674813"/>
                        <a:ext cx="20701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72" name="Object 11">
            <a:extLst>
              <a:ext uri="{FF2B5EF4-FFF2-40B4-BE49-F238E27FC236}">
                <a16:creationId xmlns:a16="http://schemas.microsoft.com/office/drawing/2014/main" id="{CE5DAE03-4DA7-DE39-4FAB-8662826D853C}"/>
              </a:ext>
            </a:extLst>
          </p:cNvPr>
          <p:cNvGraphicFramePr>
            <a:graphicFrameLocks noChangeAspect="1"/>
          </p:cNvGraphicFramePr>
          <p:nvPr/>
        </p:nvGraphicFramePr>
        <p:xfrm>
          <a:off x="5010150" y="2406650"/>
          <a:ext cx="2324100" cy="315913"/>
        </p:xfrm>
        <a:graphic>
          <a:graphicData uri="http://schemas.openxmlformats.org/presentationml/2006/ole">
            <mc:AlternateContent xmlns:mc="http://schemas.openxmlformats.org/markup-compatibility/2006">
              <mc:Choice xmlns:v="urn:schemas-microsoft-com:vml" Requires="v">
                <p:oleObj name="Equation" r:id="rId4" imgW="2323092" imgH="317362" progId="Equation.3">
                  <p:embed/>
                </p:oleObj>
              </mc:Choice>
              <mc:Fallback>
                <p:oleObj name="Equation" r:id="rId4" imgW="2323092" imgH="317362" progId="Equation.3">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0150" y="2406650"/>
                        <a:ext cx="2324100" cy="315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73" name="Object 12">
            <a:extLst>
              <a:ext uri="{FF2B5EF4-FFF2-40B4-BE49-F238E27FC236}">
                <a16:creationId xmlns:a16="http://schemas.microsoft.com/office/drawing/2014/main" id="{E9B39921-66C3-3327-99EF-9109CC0507F6}"/>
              </a:ext>
            </a:extLst>
          </p:cNvPr>
          <p:cNvGraphicFramePr>
            <a:graphicFrameLocks noChangeAspect="1"/>
          </p:cNvGraphicFramePr>
          <p:nvPr/>
        </p:nvGraphicFramePr>
        <p:xfrm>
          <a:off x="5067300" y="3200400"/>
          <a:ext cx="2311400" cy="582613"/>
        </p:xfrm>
        <a:graphic>
          <a:graphicData uri="http://schemas.openxmlformats.org/presentationml/2006/ole">
            <mc:AlternateContent xmlns:mc="http://schemas.openxmlformats.org/markup-compatibility/2006">
              <mc:Choice xmlns:v="urn:schemas-microsoft-com:vml" Requires="v">
                <p:oleObj name="Microsoft Equation 3.0" r:id="rId6" imgW="2311400" imgH="584200" progId="Equation.3">
                  <p:embed/>
                </p:oleObj>
              </mc:Choice>
              <mc:Fallback>
                <p:oleObj name="Microsoft Equation 3.0" r:id="rId6" imgW="2311400" imgH="584200" progId="Equation.3">
                  <p:embed/>
                  <p:pic>
                    <p:nvPicPr>
                      <p:cNvPr id="0"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67300" y="3200400"/>
                        <a:ext cx="2311400" cy="58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74" name="Object 13">
            <a:extLst>
              <a:ext uri="{FF2B5EF4-FFF2-40B4-BE49-F238E27FC236}">
                <a16:creationId xmlns:a16="http://schemas.microsoft.com/office/drawing/2014/main" id="{0FEDEDF5-DF5E-5A7A-4A2E-D364D3470281}"/>
              </a:ext>
            </a:extLst>
          </p:cNvPr>
          <p:cNvGraphicFramePr>
            <a:graphicFrameLocks noChangeAspect="1"/>
          </p:cNvGraphicFramePr>
          <p:nvPr/>
        </p:nvGraphicFramePr>
        <p:xfrm>
          <a:off x="5048250" y="4654550"/>
          <a:ext cx="3035300" cy="315913"/>
        </p:xfrm>
        <a:graphic>
          <a:graphicData uri="http://schemas.openxmlformats.org/presentationml/2006/ole">
            <mc:AlternateContent xmlns:mc="http://schemas.openxmlformats.org/markup-compatibility/2006">
              <mc:Choice xmlns:v="urn:schemas-microsoft-com:vml" Requires="v">
                <p:oleObj name="Equation" r:id="rId8" imgW="3035300" imgH="317500" progId="Equation.3">
                  <p:embed/>
                </p:oleObj>
              </mc:Choice>
              <mc:Fallback>
                <p:oleObj name="Equation" r:id="rId8" imgW="3035300" imgH="317500" progId="Equation.3">
                  <p:embed/>
                  <p:pic>
                    <p:nvPicPr>
                      <p:cNvPr id="0"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48250" y="4654550"/>
                        <a:ext cx="3035300" cy="315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75" name="Object 14">
            <a:extLst>
              <a:ext uri="{FF2B5EF4-FFF2-40B4-BE49-F238E27FC236}">
                <a16:creationId xmlns:a16="http://schemas.microsoft.com/office/drawing/2014/main" id="{5EFB8856-62C9-ABEE-86E5-F4A8399CEAAA}"/>
              </a:ext>
            </a:extLst>
          </p:cNvPr>
          <p:cNvGraphicFramePr>
            <a:graphicFrameLocks noChangeAspect="1"/>
          </p:cNvGraphicFramePr>
          <p:nvPr/>
        </p:nvGraphicFramePr>
        <p:xfrm>
          <a:off x="5067300" y="3867150"/>
          <a:ext cx="2413000" cy="315913"/>
        </p:xfrm>
        <a:graphic>
          <a:graphicData uri="http://schemas.openxmlformats.org/presentationml/2006/ole">
            <mc:AlternateContent xmlns:mc="http://schemas.openxmlformats.org/markup-compatibility/2006">
              <mc:Choice xmlns:v="urn:schemas-microsoft-com:vml" Requires="v">
                <p:oleObj name="Equation" r:id="rId10" imgW="2411953" imgH="317362" progId="Equation.3">
                  <p:embed/>
                </p:oleObj>
              </mc:Choice>
              <mc:Fallback>
                <p:oleObj name="Equation" r:id="rId10" imgW="2411953" imgH="317362" progId="Equation.3">
                  <p:embed/>
                  <p:pic>
                    <p:nvPicPr>
                      <p:cNvPr id="0" name="Object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67300" y="3867150"/>
                        <a:ext cx="2413000" cy="315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58763</TotalTime>
  <Words>919</Words>
  <Application>Microsoft Office PowerPoint</Application>
  <PresentationFormat>On-screen Show (4:3)</PresentationFormat>
  <Paragraphs>157</Paragraphs>
  <Slides>12</Slides>
  <Notes>4</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5</vt:i4>
      </vt:variant>
      <vt:variant>
        <vt:lpstr>Slide Titles</vt:lpstr>
      </vt:variant>
      <vt:variant>
        <vt:i4>12</vt:i4>
      </vt:variant>
    </vt:vector>
  </HeadingPairs>
  <TitlesOfParts>
    <vt:vector size="21" baseType="lpstr">
      <vt:lpstr>Arial</vt:lpstr>
      <vt:lpstr>Calibri</vt:lpstr>
      <vt:lpstr>Times New Roman</vt:lpstr>
      <vt:lpstr>Default Design</vt:lpstr>
      <vt:lpstr>Image</vt:lpstr>
      <vt:lpstr>Document</vt:lpstr>
      <vt:lpstr>Worksheet</vt:lpstr>
      <vt:lpstr>Equation</vt:lpstr>
      <vt:lpstr>Microsoft Equation 3.0</vt:lpstr>
      <vt:lpstr>Using Sun Noise Measurements to Evaluate System Performance</vt:lpstr>
      <vt:lpstr>GR-1216 &amp; GR-1236 IF Amplifiers</vt:lpstr>
      <vt:lpstr>Setup for measuring sun/moon noise on portable systems</vt:lpstr>
      <vt:lpstr>Using an Audio Meter</vt:lpstr>
      <vt:lpstr>How do we compare sun noise readings?</vt:lpstr>
      <vt:lpstr>Converting (S+N)/N to S/N Ratio</vt:lpstr>
      <vt:lpstr>Example #1 &amp; #2</vt:lpstr>
      <vt:lpstr>Converting (S+N)/N to S/N Ratio Expanded Scale</vt:lpstr>
      <vt:lpstr>Example #3</vt:lpstr>
      <vt:lpstr>Sun Noise Measurements at 24 GHz – May 2001</vt:lpstr>
      <vt:lpstr>March 3, 2012 10 GHz  Sun Noise Results</vt:lpstr>
      <vt:lpstr>Moving Forward</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 ward</dc:creator>
  <cp:lastModifiedBy>al ward</cp:lastModifiedBy>
  <cp:revision>169</cp:revision>
  <dcterms:created xsi:type="dcterms:W3CDTF">2004-02-10T16:19:55Z</dcterms:created>
  <dcterms:modified xsi:type="dcterms:W3CDTF">2025-08-06T15:25:03Z</dcterms:modified>
</cp:coreProperties>
</file>