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305" r:id="rId2"/>
    <p:sldId id="416" r:id="rId3"/>
    <p:sldId id="415" r:id="rId4"/>
    <p:sldId id="269" r:id="rId5"/>
    <p:sldId id="406" r:id="rId6"/>
    <p:sldId id="405" r:id="rId7"/>
    <p:sldId id="408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532A9E-715A-445D-9874-C6B4C1A365B6}" v="2" dt="2025-02-08T15:02:32.4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82" d="100"/>
          <a:sy n="82" d="100"/>
        </p:scale>
        <p:origin x="307" y="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6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McMasters" userId="8eb2035f3774f162" providerId="LiveId" clId="{40532A9E-715A-445D-9874-C6B4C1A365B6}"/>
    <pc:docChg chg="delSld modSld">
      <pc:chgData name="James McMasters" userId="8eb2035f3774f162" providerId="LiveId" clId="{40532A9E-715A-445D-9874-C6B4C1A365B6}" dt="2025-02-08T15:03:26.206" v="100" actId="1076"/>
      <pc:docMkLst>
        <pc:docMk/>
      </pc:docMkLst>
      <pc:sldChg chg="addSp modSp mod">
        <pc:chgData name="James McMasters" userId="8eb2035f3774f162" providerId="LiveId" clId="{40532A9E-715A-445D-9874-C6B4C1A365B6}" dt="2025-02-08T15:03:26.206" v="100" actId="1076"/>
        <pc:sldMkLst>
          <pc:docMk/>
          <pc:sldMk cId="1842910899" sldId="305"/>
        </pc:sldMkLst>
        <pc:spChg chg="add mod">
          <ac:chgData name="James McMasters" userId="8eb2035f3774f162" providerId="LiveId" clId="{40532A9E-715A-445D-9874-C6B4C1A365B6}" dt="2025-02-08T15:03:21.900" v="99" actId="1076"/>
          <ac:spMkLst>
            <pc:docMk/>
            <pc:sldMk cId="1842910899" sldId="305"/>
            <ac:spMk id="5" creationId="{A614CBE7-A5CB-3209-273F-9B82FCE1015E}"/>
          </ac:spMkLst>
        </pc:spChg>
        <pc:spChg chg="mod">
          <ac:chgData name="James McMasters" userId="8eb2035f3774f162" providerId="LiveId" clId="{40532A9E-715A-445D-9874-C6B4C1A365B6}" dt="2025-02-08T15:00:03.319" v="43" actId="1076"/>
          <ac:spMkLst>
            <pc:docMk/>
            <pc:sldMk cId="1842910899" sldId="305"/>
            <ac:spMk id="4100" creationId="{00000000-0000-0000-0000-000000000000}"/>
          </ac:spMkLst>
        </pc:spChg>
        <pc:picChg chg="add mod">
          <ac:chgData name="James McMasters" userId="8eb2035f3774f162" providerId="LiveId" clId="{40532A9E-715A-445D-9874-C6B4C1A365B6}" dt="2025-02-08T15:03:26.206" v="100" actId="1076"/>
          <ac:picMkLst>
            <pc:docMk/>
            <pc:sldMk cId="1842910899" sldId="305"/>
            <ac:picMk id="3" creationId="{89C6EEA5-2434-C20A-E817-81EAA7B04714}"/>
          </ac:picMkLst>
        </pc:picChg>
      </pc:sldChg>
      <pc:sldChg chg="del">
        <pc:chgData name="James McMasters" userId="8eb2035f3774f162" providerId="LiveId" clId="{40532A9E-715A-445D-9874-C6B4C1A365B6}" dt="2025-02-08T13:25:14.060" v="39" actId="47"/>
        <pc:sldMkLst>
          <pc:docMk/>
          <pc:sldMk cId="3685239103" sldId="411"/>
        </pc:sldMkLst>
      </pc:sldChg>
      <pc:sldChg chg="del">
        <pc:chgData name="James McMasters" userId="8eb2035f3774f162" providerId="LiveId" clId="{40532A9E-715A-445D-9874-C6B4C1A365B6}" dt="2025-02-08T13:25:14.060" v="39" actId="47"/>
        <pc:sldMkLst>
          <pc:docMk/>
          <pc:sldMk cId="1590847970" sldId="417"/>
        </pc:sldMkLst>
      </pc:sldChg>
      <pc:sldChg chg="del">
        <pc:chgData name="James McMasters" userId="8eb2035f3774f162" providerId="LiveId" clId="{40532A9E-715A-445D-9874-C6B4C1A365B6}" dt="2025-02-08T13:25:14.060" v="39" actId="47"/>
        <pc:sldMkLst>
          <pc:docMk/>
          <pc:sldMk cId="2226726215" sldId="419"/>
        </pc:sldMkLst>
      </pc:sldChg>
      <pc:sldChg chg="del">
        <pc:chgData name="James McMasters" userId="8eb2035f3774f162" providerId="LiveId" clId="{40532A9E-715A-445D-9874-C6B4C1A365B6}" dt="2025-02-08T13:25:14.060" v="39" actId="47"/>
        <pc:sldMkLst>
          <pc:docMk/>
          <pc:sldMk cId="517960212" sldId="420"/>
        </pc:sldMkLst>
      </pc:sldChg>
      <pc:sldChg chg="del">
        <pc:chgData name="James McMasters" userId="8eb2035f3774f162" providerId="LiveId" clId="{40532A9E-715A-445D-9874-C6B4C1A365B6}" dt="2025-02-08T13:25:14.060" v="39" actId="47"/>
        <pc:sldMkLst>
          <pc:docMk/>
          <pc:sldMk cId="3571137532" sldId="421"/>
        </pc:sldMkLst>
      </pc:sldChg>
      <pc:sldChg chg="del">
        <pc:chgData name="James McMasters" userId="8eb2035f3774f162" providerId="LiveId" clId="{40532A9E-715A-445D-9874-C6B4C1A365B6}" dt="2025-02-08T13:25:14.060" v="39" actId="47"/>
        <pc:sldMkLst>
          <pc:docMk/>
          <pc:sldMk cId="2551798760" sldId="42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0DBEE-CE21-4EE0-AC96-5BAE537B43DB}" type="datetimeFigureOut">
              <a:rPr lang="en-US" smtClean="0"/>
              <a:t>2/8/2025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8FD63-CB28-44D6-83CD-867055B97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309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www.ntms.org</a:t>
            </a:r>
          </a:p>
        </p:txBody>
      </p:sp>
      <p:sp>
        <p:nvSpPr>
          <p:cNvPr id="5017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6A77588-083D-41FC-8E1A-3497B7D1D6E5}" type="slidenum">
              <a:rPr lang="en-US" smtClean="0"/>
              <a:pPr eaLnBrk="1" hangingPunct="1"/>
              <a:t>1</a:t>
            </a:fld>
            <a:endParaRPr lang="en-US"/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/>
              <a:t>www.ntms.org</a:t>
            </a:r>
          </a:p>
        </p:txBody>
      </p:sp>
      <p:sp>
        <p:nvSpPr>
          <p:cNvPr id="5017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6A77588-083D-41FC-8E1A-3497B7D1D6E5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363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B88F287-B72E-434B-885A-89302C4891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533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39AB8E0-D92B-4AF5-9C67-F6E45958E0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88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97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97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8ED108A-DE79-48E4-837B-8DBF4F6448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020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EEDF814-8B1E-475B-BAF8-C1C8B78D3F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28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A7029F7-3609-4F0E-91EC-13D67037B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743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411489A-9F73-45BB-AE4A-E0DBB4D7AE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9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F64D4A9-5850-4BDD-9179-1AF7E0190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09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D6E6BDD-B6D2-4088-B07A-EAEDB0269F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16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5EDAE51-3F17-48D5-A375-CACAE098C7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881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BF4830A-57D1-472D-9869-4E1459F6C3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870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BF78946-B793-4662-B89B-8CE7D9B1A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555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2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52"/>
          <p:cNvGrpSpPr>
            <a:grpSpLocks/>
          </p:cNvGrpSpPr>
          <p:nvPr userDrawn="1"/>
        </p:nvGrpSpPr>
        <p:grpSpPr bwMode="auto">
          <a:xfrm>
            <a:off x="-76200" y="0"/>
            <a:ext cx="9264650" cy="6858000"/>
            <a:chOff x="-48" y="0"/>
            <a:chExt cx="5836" cy="4320"/>
          </a:xfrm>
        </p:grpSpPr>
        <p:sp>
          <p:nvSpPr>
            <p:cNvPr id="1031" name="AutoShape 32"/>
            <p:cNvSpPr>
              <a:spLocks noChangeArrowheads="1"/>
            </p:cNvSpPr>
            <p:nvPr userDrawn="1"/>
          </p:nvSpPr>
          <p:spPr bwMode="auto">
            <a:xfrm rot="10800000" flipH="1">
              <a:off x="240" y="0"/>
              <a:ext cx="1392" cy="384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endParaRPr lang="en-US" altLang="en-US">
                <a:solidFill>
                  <a:srgbClr val="000000"/>
                </a:solidFill>
              </a:endParaRPr>
            </a:p>
          </p:txBody>
        </p:sp>
        <p:graphicFrame>
          <p:nvGraphicFramePr>
            <p:cNvPr id="1032" name="Object 31"/>
            <p:cNvGraphicFramePr>
              <a:graphicFrameLocks noChangeAspect="1"/>
            </p:cNvGraphicFramePr>
            <p:nvPr userDrawn="1"/>
          </p:nvGraphicFramePr>
          <p:xfrm>
            <a:off x="-31" y="1"/>
            <a:ext cx="5791" cy="4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Image" r:id="rId13" imgW="9142857" imgH="6857143" progId="Photoshop.Image.7">
                    <p:embed/>
                  </p:oleObj>
                </mc:Choice>
                <mc:Fallback>
                  <p:oleObj name="Image" r:id="rId13" imgW="9142857" imgH="6857143" progId="Photoshop.Image.7">
                    <p:embed/>
                    <p:pic>
                      <p:nvPicPr>
                        <p:cNvPr id="1032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31" y="1"/>
                          <a:ext cx="5791" cy="4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3" name="Text Box 24"/>
            <p:cNvSpPr txBox="1">
              <a:spLocks noChangeArrowheads="1"/>
            </p:cNvSpPr>
            <p:nvPr userDrawn="1"/>
          </p:nvSpPr>
          <p:spPr bwMode="auto">
            <a:xfrm>
              <a:off x="-48" y="238"/>
              <a:ext cx="32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r>
                <a:rPr lang="en-US" altLang="en-US" sz="900" b="1">
                  <a:solidFill>
                    <a:srgbClr val="FFFFFF"/>
                  </a:solidFill>
                </a:rPr>
                <a:t>W5HN</a:t>
              </a:r>
            </a:p>
          </p:txBody>
        </p:sp>
        <p:grpSp>
          <p:nvGrpSpPr>
            <p:cNvPr id="1034" name="Group 49"/>
            <p:cNvGrpSpPr>
              <a:grpSpLocks/>
            </p:cNvGrpSpPr>
            <p:nvPr userDrawn="1"/>
          </p:nvGrpSpPr>
          <p:grpSpPr bwMode="auto">
            <a:xfrm>
              <a:off x="4974" y="153"/>
              <a:ext cx="814" cy="698"/>
              <a:chOff x="4974" y="153"/>
              <a:chExt cx="814" cy="698"/>
            </a:xfrm>
          </p:grpSpPr>
          <p:sp>
            <p:nvSpPr>
              <p:cNvPr id="1035" name="Text Box 38"/>
              <p:cNvSpPr txBox="1">
                <a:spLocks noChangeArrowheads="1"/>
              </p:cNvSpPr>
              <p:nvPr userDrawn="1"/>
            </p:nvSpPr>
            <p:spPr bwMode="auto">
              <a:xfrm>
                <a:off x="5328" y="153"/>
                <a:ext cx="292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00"/>
                    </a:solidFill>
                  </a:rPr>
                  <a:t>North</a:t>
                </a:r>
              </a:p>
            </p:txBody>
          </p:sp>
          <p:sp>
            <p:nvSpPr>
              <p:cNvPr id="1036" name="Text Box 39"/>
              <p:cNvSpPr txBox="1">
                <a:spLocks noChangeArrowheads="1"/>
              </p:cNvSpPr>
              <p:nvPr userDrawn="1"/>
            </p:nvSpPr>
            <p:spPr bwMode="auto">
              <a:xfrm>
                <a:off x="5328" y="278"/>
                <a:ext cx="312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00"/>
                    </a:solidFill>
                  </a:rPr>
                  <a:t>Texas</a:t>
                </a:r>
              </a:p>
            </p:txBody>
          </p:sp>
          <p:sp>
            <p:nvSpPr>
              <p:cNvPr id="1037" name="Text Box 40"/>
              <p:cNvSpPr txBox="1">
                <a:spLocks noChangeArrowheads="1"/>
              </p:cNvSpPr>
              <p:nvPr userDrawn="1"/>
            </p:nvSpPr>
            <p:spPr bwMode="auto">
              <a:xfrm>
                <a:off x="5328" y="585"/>
                <a:ext cx="4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00"/>
                    </a:solidFill>
                  </a:rPr>
                  <a:t>Microwave</a:t>
                </a:r>
              </a:p>
            </p:txBody>
          </p:sp>
          <p:sp>
            <p:nvSpPr>
              <p:cNvPr id="1038" name="Text Box 41"/>
              <p:cNvSpPr txBox="1">
                <a:spLocks noChangeArrowheads="1"/>
              </p:cNvSpPr>
              <p:nvPr userDrawn="1"/>
            </p:nvSpPr>
            <p:spPr bwMode="auto">
              <a:xfrm>
                <a:off x="5328" y="707"/>
                <a:ext cx="352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sz="900">
                    <a:solidFill>
                      <a:srgbClr val="000000"/>
                    </a:solidFill>
                  </a:rPr>
                  <a:t>Society</a:t>
                </a:r>
              </a:p>
            </p:txBody>
          </p:sp>
          <p:sp>
            <p:nvSpPr>
              <p:cNvPr id="1039" name="Text Box 42"/>
              <p:cNvSpPr txBox="1">
                <a:spLocks noChangeArrowheads="1"/>
              </p:cNvSpPr>
              <p:nvPr userDrawn="1"/>
            </p:nvSpPr>
            <p:spPr bwMode="auto">
              <a:xfrm>
                <a:off x="5328" y="405"/>
                <a:ext cx="388" cy="1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r>
                  <a:rPr lang="en-US" altLang="en-US" sz="1200" b="1">
                    <a:solidFill>
                      <a:srgbClr val="FF0000"/>
                    </a:solidFill>
                  </a:rPr>
                  <a:t>NTMS</a:t>
                </a:r>
              </a:p>
            </p:txBody>
          </p:sp>
          <p:graphicFrame>
            <p:nvGraphicFramePr>
              <p:cNvPr id="1040" name="Object 48"/>
              <p:cNvGraphicFramePr>
                <a:graphicFrameLocks noChangeAspect="1"/>
              </p:cNvGraphicFramePr>
              <p:nvPr userDrawn="1"/>
            </p:nvGraphicFramePr>
            <p:xfrm>
              <a:off x="4974" y="174"/>
              <a:ext cx="402" cy="67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Image" r:id="rId15" imgW="812412" imgH="1358730" progId="Photoshop.Image.7">
                      <p:embed/>
                    </p:oleObj>
                  </mc:Choice>
                  <mc:Fallback>
                    <p:oleObj name="Image" r:id="rId15" imgW="812412" imgH="1358730" progId="Photoshop.Image.7">
                      <p:embed/>
                      <p:pic>
                        <p:nvPicPr>
                          <p:cNvPr id="1040" name="Object 4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974" y="174"/>
                            <a:ext cx="402" cy="67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228600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3817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i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i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23D324-38A5-4F3F-92CC-8838DF5619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66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6699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6699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6699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pHbm4W08lm4?si=hLgsTriRF2N1rAa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tms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chemeClr val="bg1"/>
                </a:solidFill>
              </a:rPr>
              <a:t>WWW.NTMS.ORG</a:t>
            </a: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31DE320-4C38-4C43-AACA-38269C2539D6}" type="slidenum">
              <a:rPr lang="en-US" smtClean="0">
                <a:solidFill>
                  <a:schemeClr val="bg1"/>
                </a:solidFill>
              </a:rPr>
              <a:pPr eaLnBrk="1" hangingPunct="1"/>
              <a:t>1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644958" y="609600"/>
            <a:ext cx="5854083" cy="2590800"/>
          </a:xfrm>
        </p:spPr>
        <p:txBody>
          <a:bodyPr/>
          <a:lstStyle/>
          <a:p>
            <a:pPr eaLnBrk="1" hangingPunct="1"/>
            <a:r>
              <a:rPr lang="en-US" sz="3200" dirty="0"/>
              <a:t>Welcome to NTMS February 8 2025 meeting</a:t>
            </a:r>
            <a:br>
              <a:rPr lang="en-US" dirty="0"/>
            </a:br>
            <a:endParaRPr lang="en-US" sz="2800" dirty="0"/>
          </a:p>
        </p:txBody>
      </p:sp>
      <p:pic>
        <p:nvPicPr>
          <p:cNvPr id="3" name="Picture 2">
            <a:hlinkClick r:id="rId3"/>
            <a:extLst>
              <a:ext uri="{FF2B5EF4-FFF2-40B4-BE49-F238E27FC236}">
                <a16:creationId xmlns:a16="http://schemas.microsoft.com/office/drawing/2014/main" id="{89C6EEA5-2434-C20A-E817-81EAA7B047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8110" y="2479016"/>
            <a:ext cx="5463851" cy="323147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614CBE7-A5CB-3209-273F-9B82FCE1015E}"/>
              </a:ext>
            </a:extLst>
          </p:cNvPr>
          <p:cNvSpPr txBox="1"/>
          <p:nvPr/>
        </p:nvSpPr>
        <p:spPr>
          <a:xfrm>
            <a:off x="2866393" y="5740040"/>
            <a:ext cx="46326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Chasing Starlink satellite leakage</a:t>
            </a:r>
          </a:p>
        </p:txBody>
      </p:sp>
    </p:spTree>
    <p:extLst>
      <p:ext uri="{BB962C8B-B14F-4D97-AF65-F5344CB8AC3E}">
        <p14:creationId xmlns:p14="http://schemas.microsoft.com/office/powerpoint/2010/main" val="1842910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chemeClr val="bg1"/>
                </a:solidFill>
              </a:rPr>
              <a:t>WWW.NTMS.ORG</a:t>
            </a: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31DE320-4C38-4C43-AACA-38269C2539D6}" type="slidenum">
              <a:rPr lang="en-US" smtClean="0">
                <a:solidFill>
                  <a:schemeClr val="bg1"/>
                </a:solidFill>
              </a:rPr>
              <a:pPr eaLnBrk="1" hangingPunct="1"/>
              <a:t>2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443883" y="152400"/>
            <a:ext cx="7772400" cy="1905000"/>
          </a:xfrm>
        </p:spPr>
        <p:txBody>
          <a:bodyPr/>
          <a:lstStyle/>
          <a:p>
            <a:pPr eaLnBrk="1" hangingPunct="1"/>
            <a:r>
              <a:rPr lang="en-US" sz="3200" dirty="0"/>
              <a:t>NTMS Agenda</a:t>
            </a:r>
            <a:br>
              <a:rPr lang="en-US" sz="3200" dirty="0"/>
            </a:br>
            <a:r>
              <a:rPr lang="en-US" sz="3200" dirty="0"/>
              <a:t>February 8, 2025</a:t>
            </a:r>
            <a:br>
              <a:rPr lang="en-US" dirty="0"/>
            </a:br>
            <a:endParaRPr lang="en-US" sz="2800" dirty="0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382000" cy="4068763"/>
          </a:xfrm>
        </p:spPr>
        <p:txBody>
          <a:bodyPr/>
          <a:lstStyle/>
          <a:p>
            <a:pPr eaLnBrk="1" hangingPunct="1"/>
            <a:r>
              <a:rPr lang="en-US" sz="2400" dirty="0"/>
              <a:t>12:00 to 12:30– Setup &amp; Bull Session </a:t>
            </a:r>
          </a:p>
          <a:p>
            <a:pPr eaLnBrk="1" hangingPunct="1"/>
            <a:r>
              <a:rPr lang="en-US" sz="2400" dirty="0"/>
              <a:t>12:30 pm - Meeting Starts  </a:t>
            </a:r>
          </a:p>
          <a:p>
            <a:pPr lvl="1" eaLnBrk="1" hangingPunct="1"/>
            <a:r>
              <a:rPr lang="en-US" sz="2000" dirty="0"/>
              <a:t>New Opportunities in 24 GHz Rain Scatter - Andy Flowers K0SM/2</a:t>
            </a:r>
          </a:p>
          <a:p>
            <a:pPr lvl="1" eaLnBrk="1" hangingPunct="1"/>
            <a:r>
              <a:rPr lang="en-US" sz="2000" dirty="0"/>
              <a:t>Current Electronic Warfare (as presented at DEFCON32) - Kent Britian WA5VJB</a:t>
            </a:r>
          </a:p>
          <a:p>
            <a:pPr lvl="1" eaLnBrk="1" hangingPunct="1"/>
            <a:r>
              <a:rPr lang="en-US" sz="2000" dirty="0"/>
              <a:t>NTMS Survey results - Matt Kube W5ZCA</a:t>
            </a:r>
          </a:p>
          <a:p>
            <a:pPr lvl="1" eaLnBrk="1" hangingPunct="1"/>
            <a:r>
              <a:rPr lang="en-US" sz="2000" dirty="0"/>
              <a:t>NTMS 2024 recap and 2025 Activity Plan </a:t>
            </a:r>
          </a:p>
          <a:p>
            <a:pPr eaLnBrk="1" hangingPunct="1"/>
            <a:r>
              <a:rPr lang="en-US" sz="2400" dirty="0"/>
              <a:t>Show &amp; Tell by members</a:t>
            </a:r>
          </a:p>
          <a:p>
            <a:pPr eaLnBrk="1" hangingPunct="1"/>
            <a:r>
              <a:rPr lang="en-US" sz="2400" dirty="0"/>
              <a:t>Other items &amp; Business Meeting</a:t>
            </a:r>
          </a:p>
          <a:p>
            <a:pPr marL="0" indent="0" eaLnBrk="1" hangingPunct="1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98862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2CCFDF-8BB9-38BC-3781-67368214A0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57200" y="6381750"/>
            <a:ext cx="2895600" cy="476250"/>
          </a:xfrm>
        </p:spPr>
        <p:txBody>
          <a:bodyPr/>
          <a:lstStyle/>
          <a:p>
            <a:r>
              <a:rPr lang="en-US" altLang="en-US"/>
              <a:t>WWW.NTMS.ORG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BA304C1E-A939-D2E6-533C-FB3F903982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553200" y="6381750"/>
            <a:ext cx="2133600" cy="476250"/>
          </a:xfrm>
        </p:spPr>
        <p:txBody>
          <a:bodyPr/>
          <a:lstStyle/>
          <a:p>
            <a:fld id="{1E1CF493-8636-4108-B077-2D6503580D2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01C60549-6983-0E59-6F9C-5B37A77C5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669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6699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6699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6699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99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99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99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99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99"/>
                </a:solidFill>
                <a:latin typeface="+mn-lt"/>
                <a:cs typeface="+mn-cs"/>
              </a:defRPr>
            </a:lvl9pPr>
          </a:lstStyle>
          <a:p>
            <a:endParaRPr lang="en-US" altLang="en-US" sz="2400" kern="0" dirty="0"/>
          </a:p>
          <a:p>
            <a:pPr>
              <a:buFontTx/>
              <a:buNone/>
            </a:pPr>
            <a:endParaRPr lang="en-US" altLang="en-US" sz="2800" kern="0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182C019C-9914-3432-BF58-5F03FD5F29CB}"/>
              </a:ext>
            </a:extLst>
          </p:cNvPr>
          <p:cNvSpPr txBox="1">
            <a:spLocks/>
          </p:cNvSpPr>
          <p:nvPr/>
        </p:nvSpPr>
        <p:spPr bwMode="auto">
          <a:xfrm>
            <a:off x="609600" y="65341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b="1" i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altLang="en-US"/>
              <a:t>WWW.NTMS.ORG</a:t>
            </a:r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8A1117FE-E032-7D3D-7133-E7143FFF528E}"/>
              </a:ext>
            </a:extLst>
          </p:cNvPr>
          <p:cNvSpPr txBox="1">
            <a:spLocks/>
          </p:cNvSpPr>
          <p:nvPr/>
        </p:nvSpPr>
        <p:spPr bwMode="auto">
          <a:xfrm>
            <a:off x="6705600" y="65341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400" b="1" i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fld id="{4EA158F8-6C93-4FE2-B4A1-5A8E494B2018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069D5C5E-F295-6AE1-A27F-0323DBF594F5}"/>
              </a:ext>
            </a:extLst>
          </p:cNvPr>
          <p:cNvSpPr txBox="1">
            <a:spLocks/>
          </p:cNvSpPr>
          <p:nvPr/>
        </p:nvSpPr>
        <p:spPr bwMode="auto">
          <a:xfrm>
            <a:off x="609600" y="65341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auto">
              <a:spcBef>
                <a:spcPts val="0"/>
              </a:spcBef>
              <a:spcAft>
                <a:spcPts val="0"/>
              </a:spcAft>
              <a:defRPr sz="1200" b="1" i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r>
              <a:rPr lang="en-US" altLang="en-US"/>
              <a:t>WWW.NTMS.ORG</a:t>
            </a:r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1C1376C4-A52A-0675-3D68-BCB5EF5478F9}"/>
              </a:ext>
            </a:extLst>
          </p:cNvPr>
          <p:cNvSpPr txBox="1">
            <a:spLocks/>
          </p:cNvSpPr>
          <p:nvPr/>
        </p:nvSpPr>
        <p:spPr bwMode="auto">
          <a:xfrm>
            <a:off x="6705600" y="65341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400" b="1" i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fld id="{B9043CE8-49BD-4368-AA86-42FB969F782A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33E504CF-25F7-D72F-4B0A-6F5276CEC6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47800" y="381000"/>
            <a:ext cx="6477000" cy="1143000"/>
          </a:xfrm>
        </p:spPr>
        <p:txBody>
          <a:bodyPr/>
          <a:lstStyle/>
          <a:p>
            <a:r>
              <a:rPr lang="en-US" altLang="en-US" dirty="0"/>
              <a:t>March 2025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8630F7CE-0F60-5433-4EC3-0088B9221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7526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006699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6699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6699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6699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99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99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99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99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6699"/>
                </a:solidFill>
                <a:latin typeface="+mn-lt"/>
                <a:cs typeface="+mn-cs"/>
              </a:defRPr>
            </a:lvl9pPr>
          </a:lstStyle>
          <a:p>
            <a:endParaRPr lang="en-US" altLang="en-US" sz="2400" b="1" kern="0" dirty="0">
              <a:solidFill>
                <a:schemeClr val="tx1"/>
              </a:solidFill>
            </a:endParaRPr>
          </a:p>
          <a:p>
            <a:r>
              <a:rPr lang="en-US" altLang="en-US" sz="2400" b="1" kern="0" baseline="30000" dirty="0">
                <a:solidFill>
                  <a:schemeClr val="tx1"/>
                </a:solidFill>
              </a:rPr>
              <a:t>1st</a:t>
            </a:r>
            <a:r>
              <a:rPr lang="en-US" altLang="en-US" sz="2400" b="1" kern="0" dirty="0">
                <a:solidFill>
                  <a:schemeClr val="tx1"/>
                </a:solidFill>
              </a:rPr>
              <a:t> NTMS MAD – Microwave Activity Day</a:t>
            </a:r>
            <a:endParaRPr lang="en-US" altLang="en-US" sz="2000" b="1" kern="0" dirty="0">
              <a:solidFill>
                <a:schemeClr val="tx1"/>
              </a:solidFill>
            </a:endParaRPr>
          </a:p>
          <a:p>
            <a:pPr lvl="1"/>
            <a:endParaRPr lang="en-US" altLang="en-US" sz="2000" b="1" kern="0" dirty="0">
              <a:solidFill>
                <a:schemeClr val="tx1"/>
              </a:solidFill>
            </a:endParaRPr>
          </a:p>
          <a:p>
            <a:r>
              <a:rPr lang="en-US" altLang="en-US" sz="2400" b="1" kern="0" dirty="0">
                <a:solidFill>
                  <a:schemeClr val="tx1"/>
                </a:solidFill>
              </a:rPr>
              <a:t>8</a:t>
            </a:r>
            <a:r>
              <a:rPr lang="en-US" altLang="en-US" sz="2400" b="1" kern="0" baseline="30000" dirty="0">
                <a:solidFill>
                  <a:schemeClr val="tx1"/>
                </a:solidFill>
              </a:rPr>
              <a:t>th</a:t>
            </a:r>
            <a:r>
              <a:rPr lang="en-US" altLang="en-US" sz="2400" b="1" kern="0" dirty="0">
                <a:solidFill>
                  <a:schemeClr val="tx1"/>
                </a:solidFill>
              </a:rPr>
              <a:t> NTMS Zoom meeting</a:t>
            </a:r>
          </a:p>
          <a:p>
            <a:pPr marL="0" indent="0">
              <a:buNone/>
            </a:pPr>
            <a:endParaRPr lang="en-US" altLang="en-US" sz="2400" b="1" kern="0" dirty="0">
              <a:solidFill>
                <a:schemeClr val="tx1"/>
              </a:solidFill>
            </a:endParaRPr>
          </a:p>
          <a:p>
            <a:endParaRPr lang="en-US" altLang="en-US" sz="2400" b="1" kern="0" dirty="0">
              <a:solidFill>
                <a:schemeClr val="tx1"/>
              </a:solidFill>
            </a:endParaRPr>
          </a:p>
          <a:p>
            <a:pPr marL="0" indent="0">
              <a:buNone/>
            </a:pPr>
            <a:br>
              <a:rPr lang="en-US" altLang="en-US" sz="2400" kern="0" dirty="0"/>
            </a:br>
            <a:endParaRPr lang="en-US" altLang="en-US" sz="2400" kern="0" dirty="0"/>
          </a:p>
        </p:txBody>
      </p:sp>
    </p:spTree>
    <p:extLst>
      <p:ext uri="{BB962C8B-B14F-4D97-AF65-F5344CB8AC3E}">
        <p14:creationId xmlns:p14="http://schemas.microsoft.com/office/powerpoint/2010/main" val="4021274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3">
            <a:extLst>
              <a:ext uri="{FF2B5EF4-FFF2-40B4-BE49-F238E27FC236}">
                <a16:creationId xmlns:a16="http://schemas.microsoft.com/office/drawing/2014/main" id="{A52C5DC2-9359-2E3D-0C72-D9BC96F587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WWW.NTMS.ORG</a:t>
            </a:r>
          </a:p>
        </p:txBody>
      </p:sp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26084805-5A54-264E-A9FF-9461F35D9A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A79585-A4D4-4681-9355-F2008CE7C33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6626" name="Rectangle 2">
            <a:extLst>
              <a:ext uri="{FF2B5EF4-FFF2-40B4-BE49-F238E27FC236}">
                <a16:creationId xmlns:a16="http://schemas.microsoft.com/office/drawing/2014/main" id="{5320D3A6-FF6B-A58A-B369-873EDA589E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0" y="0"/>
            <a:ext cx="6477000" cy="1143000"/>
          </a:xfrm>
        </p:spPr>
        <p:txBody>
          <a:bodyPr/>
          <a:lstStyle/>
          <a:p>
            <a:r>
              <a:rPr lang="en-US" altLang="en-US" dirty="0"/>
              <a:t>Perpetual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53DF47FA-E088-3B70-4286-8B6B636C1C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b="1" dirty="0">
                <a:solidFill>
                  <a:srgbClr val="FF0000"/>
                </a:solidFill>
              </a:rPr>
              <a:t>NTMS  2 meter net</a:t>
            </a:r>
            <a:r>
              <a:rPr lang="en-US" altLang="en-US" sz="2000" dirty="0">
                <a:solidFill>
                  <a:srgbClr val="FF0000"/>
                </a:solidFill>
              </a:rPr>
              <a:t> 	</a:t>
            </a:r>
            <a:r>
              <a:rPr lang="en-US" altLang="en-US" sz="2000" dirty="0"/>
              <a:t>		                                         Every Sunday, 8:00 pm CST,144.260 MHz</a:t>
            </a:r>
            <a:r>
              <a:rPr lang="en-US" altLang="en-US" sz="2000"/>
              <a:t>, called by Ross K5ZSJ</a:t>
            </a:r>
            <a:endParaRPr lang="en-US" altLang="en-US" sz="2000" dirty="0"/>
          </a:p>
          <a:p>
            <a:pPr>
              <a:lnSpc>
                <a:spcPct val="90000"/>
              </a:lnSpc>
            </a:pPr>
            <a:r>
              <a:rPr lang="en-US" altLang="en-US" sz="2000" b="1" dirty="0">
                <a:solidFill>
                  <a:srgbClr val="FF0000"/>
                </a:solidFill>
              </a:rPr>
              <a:t>The 6 meter </a:t>
            </a:r>
            <a:r>
              <a:rPr lang="en-US" altLang="en-US" sz="2000" b="1" dirty="0" err="1">
                <a:solidFill>
                  <a:srgbClr val="FF0000"/>
                </a:solidFill>
              </a:rPr>
              <a:t>Hootowl</a:t>
            </a:r>
            <a:r>
              <a:rPr lang="en-US" altLang="en-US" sz="2000" b="1" dirty="0">
                <a:solidFill>
                  <a:srgbClr val="FF0000"/>
                </a:solidFill>
              </a:rPr>
              <a:t> net</a:t>
            </a:r>
            <a:r>
              <a:rPr lang="en-US" altLang="en-US" sz="2000" dirty="0">
                <a:solidFill>
                  <a:srgbClr val="FF0000"/>
                </a:solidFill>
              </a:rPr>
              <a:t>	</a:t>
            </a:r>
            <a:r>
              <a:rPr lang="en-US" altLang="en-US" sz="2000" dirty="0"/>
              <a:t>		                                         Every Saturday, Midnight, 50.125, called by Al W5RLG</a:t>
            </a:r>
          </a:p>
          <a:p>
            <a:pPr>
              <a:lnSpc>
                <a:spcPct val="90000"/>
              </a:lnSpc>
            </a:pPr>
            <a:r>
              <a:rPr lang="en-US" altLang="en-US" sz="2000" b="1" dirty="0">
                <a:solidFill>
                  <a:srgbClr val="FF0000"/>
                </a:solidFill>
              </a:rPr>
              <a:t>NTMS Lunch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/>
              <a:t>    Every Tuesday, 11:30 am CST, Texas Smokehouse BBQ, Richardson TX (May change around holidays)</a:t>
            </a:r>
          </a:p>
          <a:p>
            <a:pPr>
              <a:lnSpc>
                <a:spcPct val="90000"/>
              </a:lnSpc>
            </a:pPr>
            <a:r>
              <a:rPr lang="en-US" altLang="en-US" sz="2000" b="1" dirty="0">
                <a:solidFill>
                  <a:schemeClr val="tx1"/>
                </a:solidFill>
              </a:rPr>
              <a:t>144 MHz Activity Night</a:t>
            </a:r>
            <a:r>
              <a:rPr lang="en-US" altLang="en-US" sz="2000" b="1" dirty="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/>
              <a:t>    Every Monday 7:00-11:00 pm local</a:t>
            </a:r>
          </a:p>
          <a:p>
            <a:pPr>
              <a:lnSpc>
                <a:spcPct val="90000"/>
              </a:lnSpc>
            </a:pPr>
            <a:r>
              <a:rPr lang="en-US" altLang="en-US" sz="2000" b="1" dirty="0">
                <a:solidFill>
                  <a:schemeClr val="tx1"/>
                </a:solidFill>
              </a:rPr>
              <a:t>222 MHz Activity Night.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/>
              <a:t>    Every Tuesday 7:00-11:00 pm local</a:t>
            </a:r>
          </a:p>
          <a:p>
            <a:pPr>
              <a:lnSpc>
                <a:spcPct val="90000"/>
              </a:lnSpc>
            </a:pPr>
            <a:r>
              <a:rPr lang="en-US" altLang="en-US" sz="2000" b="1" dirty="0">
                <a:solidFill>
                  <a:schemeClr val="tx1"/>
                </a:solidFill>
              </a:rPr>
              <a:t>432 MHz Activity Night.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/>
              <a:t>    Every Wednesday 7:00-11:00 pm local</a:t>
            </a:r>
          </a:p>
          <a:p>
            <a:pPr>
              <a:lnSpc>
                <a:spcPct val="90000"/>
              </a:lnSpc>
            </a:pPr>
            <a:r>
              <a:rPr lang="en-US" altLang="en-US" sz="2000" b="1" dirty="0">
                <a:solidFill>
                  <a:schemeClr val="tx1"/>
                </a:solidFill>
              </a:rPr>
              <a:t>Midwest M.A.D</a:t>
            </a:r>
            <a:r>
              <a:rPr lang="en-US" altLang="en-US" sz="2000" dirty="0">
                <a:solidFill>
                  <a:schemeClr val="tx1"/>
                </a:solidFill>
              </a:rPr>
              <a:t>. </a:t>
            </a:r>
            <a:r>
              <a:rPr lang="en-US" altLang="en-US" sz="2000" b="1" dirty="0">
                <a:solidFill>
                  <a:schemeClr val="tx1"/>
                </a:solidFill>
              </a:rPr>
              <a:t>and NTMS M.A.D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000" dirty="0"/>
              <a:t>    First Saturday of every month.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NTMS Budget &amp; Dues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658100" cy="4525963"/>
          </a:xfrm>
        </p:spPr>
        <p:txBody>
          <a:bodyPr/>
          <a:lstStyle/>
          <a:p>
            <a:r>
              <a:rPr lang="en-US" sz="2400" dirty="0"/>
              <a:t>Zoom Meeting $160/</a:t>
            </a:r>
            <a:r>
              <a:rPr lang="en-US" sz="2400" dirty="0" err="1"/>
              <a:t>yr</a:t>
            </a:r>
            <a:r>
              <a:rPr lang="en-US" sz="2400" dirty="0"/>
              <a:t> </a:t>
            </a:r>
            <a:endParaRPr lang="en-US" sz="2400" i="1" dirty="0">
              <a:solidFill>
                <a:srgbClr val="FF0000"/>
              </a:solidFill>
            </a:endParaRPr>
          </a:p>
          <a:p>
            <a:r>
              <a:rPr lang="en-US" sz="2400" dirty="0"/>
              <a:t>Website Blue Host $86/</a:t>
            </a:r>
            <a:r>
              <a:rPr lang="en-US" sz="2400" dirty="0" err="1"/>
              <a:t>yr</a:t>
            </a:r>
            <a:r>
              <a:rPr lang="en-US" sz="2400" dirty="0"/>
              <a:t> </a:t>
            </a:r>
          </a:p>
          <a:p>
            <a:r>
              <a:rPr lang="en-US" sz="2400" dirty="0"/>
              <a:t>ARRL Liability Insurance $200/</a:t>
            </a:r>
            <a:r>
              <a:rPr lang="en-US" sz="2400" dirty="0" err="1"/>
              <a:t>yr</a:t>
            </a:r>
            <a:r>
              <a:rPr lang="en-US" sz="2400" dirty="0"/>
              <a:t> </a:t>
            </a:r>
          </a:p>
          <a:p>
            <a:r>
              <a:rPr lang="en-US" sz="2400" dirty="0"/>
              <a:t>PO Box $146/</a:t>
            </a:r>
            <a:r>
              <a:rPr lang="en-US" sz="2400" dirty="0" err="1"/>
              <a:t>yr</a:t>
            </a:r>
            <a:r>
              <a:rPr lang="en-US" sz="2400" dirty="0"/>
              <a:t> </a:t>
            </a:r>
          </a:p>
          <a:p>
            <a:r>
              <a:rPr lang="en-US" sz="2400" dirty="0"/>
              <a:t>501c3 non profit filing with TX $25/</a:t>
            </a:r>
            <a:r>
              <a:rPr lang="en-US" sz="2400" dirty="0" err="1"/>
              <a:t>yr</a:t>
            </a:r>
            <a:r>
              <a:rPr lang="en-US" sz="2400" dirty="0"/>
              <a:t> </a:t>
            </a:r>
          </a:p>
          <a:p>
            <a:r>
              <a:rPr lang="en-US" sz="2400" dirty="0"/>
              <a:t>Total $617 / $20 dues &gt; 31 members min </a:t>
            </a:r>
          </a:p>
          <a:p>
            <a:r>
              <a:rPr lang="en-US" sz="2400" dirty="0"/>
              <a:t>Does not include meeting room space and ARRL Spectrum Defense Fund donations </a:t>
            </a:r>
          </a:p>
          <a:p>
            <a:r>
              <a:rPr lang="en-US" sz="2400" dirty="0"/>
              <a:t>Please support the NTMS with your $20 annual dues. Information on paying dues at </a:t>
            </a:r>
            <a:r>
              <a:rPr lang="en-US" sz="2400" dirty="0">
                <a:hlinkClick r:id="rId2"/>
              </a:rPr>
              <a:t>www.ntms.org</a:t>
            </a:r>
            <a:r>
              <a:rPr lang="en-US" sz="2400" dirty="0"/>
              <a:t> (see Membership link on left side of home page)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EDF814-8B1E-475B-BAF8-C1C8B78D3F9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74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Business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850" y="1676400"/>
            <a:ext cx="7658100" cy="4525963"/>
          </a:xfrm>
        </p:spPr>
        <p:txBody>
          <a:bodyPr/>
          <a:lstStyle/>
          <a:p>
            <a:r>
              <a:rPr lang="en-US" dirty="0"/>
              <a:t>Old Business</a:t>
            </a:r>
          </a:p>
          <a:p>
            <a:r>
              <a:rPr lang="en-US" dirty="0"/>
              <a:t>New Business</a:t>
            </a:r>
          </a:p>
          <a:p>
            <a:r>
              <a:rPr lang="en-US" dirty="0"/>
              <a:t>Any other topics to be discussed?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EDF814-8B1E-475B-BAF8-C1C8B78D3F9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868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Adjourn?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658100" cy="4525963"/>
          </a:xfrm>
        </p:spPr>
        <p:txBody>
          <a:bodyPr/>
          <a:lstStyle/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Motion to adjourn?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EDF814-8B1E-475B-BAF8-C1C8B78D3F9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12540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47621</TotalTime>
  <Words>396</Words>
  <Application>Microsoft Office PowerPoint</Application>
  <PresentationFormat>On-screen Show (4:3)</PresentationFormat>
  <Paragraphs>74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Default Design</vt:lpstr>
      <vt:lpstr>Image</vt:lpstr>
      <vt:lpstr>Welcome to NTMS February 8 2025 meeting </vt:lpstr>
      <vt:lpstr>NTMS Agenda February 8, 2025 </vt:lpstr>
      <vt:lpstr>March 2025</vt:lpstr>
      <vt:lpstr>Perpetual</vt:lpstr>
      <vt:lpstr>NTMS Budget &amp; Dues</vt:lpstr>
      <vt:lpstr>Business Meeting</vt:lpstr>
      <vt:lpstr>Adjourn?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W5LUA/9 EN45wf September 2012</dc:title>
  <dc:creator>Al</dc:creator>
  <cp:lastModifiedBy>James McMasters</cp:lastModifiedBy>
  <cp:revision>214</cp:revision>
  <dcterms:created xsi:type="dcterms:W3CDTF">2012-10-29T20:57:39Z</dcterms:created>
  <dcterms:modified xsi:type="dcterms:W3CDTF">2025-02-08T15:03:28Z</dcterms:modified>
</cp:coreProperties>
</file>