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8" r:id="rId2"/>
    <p:sldId id="346" r:id="rId3"/>
    <p:sldId id="345" r:id="rId4"/>
    <p:sldId id="259" r:id="rId5"/>
    <p:sldId id="263" r:id="rId6"/>
    <p:sldId id="262" r:id="rId7"/>
    <p:sldId id="261" r:id="rId8"/>
    <p:sldId id="265" r:id="rId9"/>
    <p:sldId id="260" r:id="rId10"/>
    <p:sldId id="264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327" r:id="rId19"/>
    <p:sldId id="328" r:id="rId20"/>
    <p:sldId id="272" r:id="rId21"/>
    <p:sldId id="274" r:id="rId22"/>
    <p:sldId id="275" r:id="rId23"/>
    <p:sldId id="276" r:id="rId24"/>
    <p:sldId id="277" r:id="rId25"/>
    <p:sldId id="279" r:id="rId26"/>
    <p:sldId id="278" r:id="rId27"/>
    <p:sldId id="282" r:id="rId28"/>
    <p:sldId id="283" r:id="rId29"/>
    <p:sldId id="280" r:id="rId30"/>
    <p:sldId id="281" r:id="rId31"/>
    <p:sldId id="339" r:id="rId32"/>
    <p:sldId id="343" r:id="rId33"/>
    <p:sldId id="347" r:id="rId34"/>
    <p:sldId id="340" r:id="rId35"/>
    <p:sldId id="341" r:id="rId36"/>
    <p:sldId id="344" r:id="rId37"/>
    <p:sldId id="342" r:id="rId38"/>
    <p:sldId id="284" r:id="rId39"/>
    <p:sldId id="330" r:id="rId40"/>
    <p:sldId id="331" r:id="rId41"/>
    <p:sldId id="329" r:id="rId42"/>
    <p:sldId id="332" r:id="rId43"/>
    <p:sldId id="333" r:id="rId44"/>
    <p:sldId id="335" r:id="rId45"/>
    <p:sldId id="336" r:id="rId46"/>
    <p:sldId id="337" r:id="rId47"/>
    <p:sldId id="338" r:id="rId48"/>
    <p:sldId id="285" r:id="rId49"/>
    <p:sldId id="289" r:id="rId50"/>
    <p:sldId id="290" r:id="rId51"/>
    <p:sldId id="291" r:id="rId52"/>
    <p:sldId id="287" r:id="rId53"/>
    <p:sldId id="286" r:id="rId54"/>
    <p:sldId id="348" r:id="rId55"/>
    <p:sldId id="292" r:id="rId56"/>
    <p:sldId id="288" r:id="rId57"/>
    <p:sldId id="293" r:id="rId58"/>
    <p:sldId id="294" r:id="rId59"/>
    <p:sldId id="295" r:id="rId60"/>
    <p:sldId id="312" r:id="rId61"/>
    <p:sldId id="296" r:id="rId62"/>
    <p:sldId id="297" r:id="rId63"/>
    <p:sldId id="298" r:id="rId64"/>
    <p:sldId id="299" r:id="rId65"/>
    <p:sldId id="301" r:id="rId66"/>
    <p:sldId id="309" r:id="rId67"/>
    <p:sldId id="300" r:id="rId68"/>
    <p:sldId id="323" r:id="rId69"/>
    <p:sldId id="349" r:id="rId70"/>
    <p:sldId id="310" r:id="rId71"/>
    <p:sldId id="302" r:id="rId72"/>
    <p:sldId id="303" r:id="rId73"/>
    <p:sldId id="304" r:id="rId74"/>
    <p:sldId id="305" r:id="rId75"/>
    <p:sldId id="306" r:id="rId76"/>
    <p:sldId id="307" r:id="rId77"/>
    <p:sldId id="308" r:id="rId78"/>
    <p:sldId id="311" r:id="rId79"/>
    <p:sldId id="313" r:id="rId80"/>
    <p:sldId id="314" r:id="rId81"/>
    <p:sldId id="315" r:id="rId82"/>
    <p:sldId id="316" r:id="rId83"/>
    <p:sldId id="317" r:id="rId84"/>
    <p:sldId id="318" r:id="rId85"/>
    <p:sldId id="319" r:id="rId86"/>
    <p:sldId id="320" r:id="rId87"/>
    <p:sldId id="321" r:id="rId88"/>
    <p:sldId id="324" r:id="rId89"/>
    <p:sldId id="325" r:id="rId90"/>
    <p:sldId id="350" r:id="rId91"/>
    <p:sldId id="326" r:id="rId92"/>
    <p:sldId id="351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222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FF75CE-C151-492D-88E3-617CF02C3DD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4E2097C-F967-49C8-8EE4-74CB82763D5F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077200" cy="856488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Cheap is good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267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If we can reduce the price of admission…</a:t>
            </a:r>
          </a:p>
          <a:p>
            <a:r>
              <a:rPr lang="en-US" sz="2800" dirty="0" smtClean="0"/>
              <a:t>We will expand the </a:t>
            </a:r>
            <a:r>
              <a:rPr lang="en-US" sz="2800" dirty="0" err="1" smtClean="0"/>
              <a:t>uWave</a:t>
            </a:r>
            <a:r>
              <a:rPr lang="en-US" sz="2800" dirty="0" smtClean="0"/>
              <a:t> community</a:t>
            </a:r>
          </a:p>
          <a:p>
            <a:r>
              <a:rPr lang="en-US" sz="2800" dirty="0" smtClean="0"/>
              <a:t>Many hams (good engineers) stay away from </a:t>
            </a:r>
            <a:r>
              <a:rPr lang="en-US" sz="2800" dirty="0" err="1" smtClean="0"/>
              <a:t>uWaves</a:t>
            </a:r>
            <a:endParaRPr lang="en-US" sz="2800" dirty="0" smtClean="0"/>
          </a:p>
          <a:p>
            <a:pPr lvl="1"/>
            <a:r>
              <a:rPr lang="en-US" dirty="0" smtClean="0"/>
              <a:t>Don’t like to guess or shoot in the dark</a:t>
            </a:r>
          </a:p>
          <a:p>
            <a:pPr lvl="1"/>
            <a:r>
              <a:rPr lang="en-US" dirty="0" smtClean="0"/>
              <a:t>Test equipment is expensive</a:t>
            </a:r>
          </a:p>
          <a:p>
            <a:r>
              <a:rPr lang="en-US" sz="2800" dirty="0" smtClean="0"/>
              <a:t>Reduce the cost of test equipment </a:t>
            </a:r>
            <a:r>
              <a:rPr lang="en-US" sz="2800" dirty="0" smtClean="0">
                <a:sym typeface="Wingdings" pitchFamily="2" charset="2"/>
              </a:rPr>
              <a:t> more folks</a:t>
            </a:r>
          </a:p>
          <a:p>
            <a:r>
              <a:rPr lang="en-US" sz="2800" dirty="0" smtClean="0">
                <a:sym typeface="Wingdings" pitchFamily="2" charset="2"/>
              </a:rPr>
              <a:t>Reduce the cost of the rigs  more folks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6899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I prefer China – others are no better, just more expensive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57400"/>
            <a:ext cx="6721557" cy="4389437"/>
          </a:xfrm>
        </p:spPr>
      </p:pic>
    </p:spTree>
    <p:extLst>
      <p:ext uri="{BB962C8B-B14F-4D97-AF65-F5344CB8AC3E}">
        <p14:creationId xmlns:p14="http://schemas.microsoft.com/office/powerpoint/2010/main" val="389557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I prefer China – others are no better, just more expensive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4" y="1935163"/>
            <a:ext cx="7807231" cy="4389437"/>
          </a:xfrm>
        </p:spPr>
      </p:pic>
    </p:spTree>
    <p:extLst>
      <p:ext uri="{BB962C8B-B14F-4D97-AF65-F5344CB8AC3E}">
        <p14:creationId xmlns:p14="http://schemas.microsoft.com/office/powerpoint/2010/main" val="13101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Actually, it’s better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4965476" cy="4953000"/>
          </a:xfrm>
        </p:spPr>
      </p:pic>
    </p:spTree>
    <p:extLst>
      <p:ext uri="{BB962C8B-B14F-4D97-AF65-F5344CB8AC3E}">
        <p14:creationId xmlns:p14="http://schemas.microsoft.com/office/powerpoint/2010/main" val="129475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Even comes with Characterization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681" y="1935163"/>
            <a:ext cx="3632637" cy="4389437"/>
          </a:xfrm>
        </p:spPr>
      </p:pic>
    </p:spTree>
    <p:extLst>
      <p:ext uri="{BB962C8B-B14F-4D97-AF65-F5344CB8AC3E}">
        <p14:creationId xmlns:p14="http://schemas.microsoft.com/office/powerpoint/2010/main" val="72414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By the dozen</a:t>
            </a:r>
            <a:endParaRPr lang="en-US" sz="4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48" y="1935163"/>
            <a:ext cx="5272904" cy="4389437"/>
          </a:xfrm>
        </p:spPr>
      </p:pic>
    </p:spTree>
    <p:extLst>
      <p:ext uri="{BB962C8B-B14F-4D97-AF65-F5344CB8AC3E}">
        <p14:creationId xmlns:p14="http://schemas.microsoft.com/office/powerpoint/2010/main" val="6718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LDO</a:t>
            </a:r>
            <a:r>
              <a:rPr lang="en-US" sz="4400" dirty="0" smtClean="0"/>
              <a:t> also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3887"/>
            <a:ext cx="8229600" cy="3911989"/>
          </a:xfrm>
        </p:spPr>
      </p:pic>
    </p:spTree>
    <p:extLst>
      <p:ext uri="{BB962C8B-B14F-4D97-AF65-F5344CB8AC3E}">
        <p14:creationId xmlns:p14="http://schemas.microsoft.com/office/powerpoint/2010/main" val="40414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Not just DC/DC</a:t>
            </a:r>
            <a:endParaRPr lang="en-US" sz="4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8229600" cy="3955263"/>
          </a:xfrm>
        </p:spPr>
      </p:pic>
    </p:spTree>
    <p:extLst>
      <p:ext uri="{BB962C8B-B14F-4D97-AF65-F5344CB8AC3E}">
        <p14:creationId xmlns:p14="http://schemas.microsoft.com/office/powerpoint/2010/main" val="34343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Buy it when you find it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705601" cy="306521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724400"/>
            <a:ext cx="4944165" cy="1600423"/>
          </a:xfrm>
        </p:spPr>
      </p:pic>
    </p:spTree>
    <p:extLst>
      <p:ext uri="{BB962C8B-B14F-4D97-AF65-F5344CB8AC3E}">
        <p14:creationId xmlns:p14="http://schemas.microsoft.com/office/powerpoint/2010/main" val="17863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077200" cy="4572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Noise Floor?   (ON)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" y="1524000"/>
            <a:ext cx="8669866" cy="4876800"/>
          </a:xfrm>
        </p:spPr>
      </p:pic>
    </p:spTree>
    <p:extLst>
      <p:ext uri="{BB962C8B-B14F-4D97-AF65-F5344CB8AC3E}">
        <p14:creationId xmlns:p14="http://schemas.microsoft.com/office/powerpoint/2010/main" val="237896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077200" cy="4572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Noise Floor?   (OFF)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" y="1676401"/>
            <a:ext cx="8669866" cy="4876799"/>
          </a:xfrm>
        </p:spPr>
      </p:pic>
    </p:spTree>
    <p:extLst>
      <p:ext uri="{BB962C8B-B14F-4D97-AF65-F5344CB8AC3E}">
        <p14:creationId xmlns:p14="http://schemas.microsoft.com/office/powerpoint/2010/main" val="31293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077200" cy="856488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Dispel Faulty Notions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3962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Chinese stuff is NOT crap</a:t>
            </a:r>
          </a:p>
          <a:p>
            <a:r>
              <a:rPr lang="en-US" sz="3600" dirty="0" smtClean="0"/>
              <a:t>eBay is NOT a shoddy marketplace</a:t>
            </a:r>
          </a:p>
          <a:p>
            <a:pPr lvl="1"/>
            <a:r>
              <a:rPr lang="en-US" sz="3400" dirty="0" smtClean="0"/>
              <a:t>eBay + </a:t>
            </a:r>
            <a:r>
              <a:rPr lang="en-US" sz="3400" dirty="0" err="1" smtClean="0"/>
              <a:t>Paypal</a:t>
            </a:r>
            <a:r>
              <a:rPr lang="en-US" sz="3400" dirty="0" smtClean="0"/>
              <a:t> is the safest way to buy</a:t>
            </a:r>
          </a:p>
          <a:p>
            <a:pPr lvl="1"/>
            <a:endParaRPr lang="en-US" sz="3400" dirty="0"/>
          </a:p>
          <a:p>
            <a:r>
              <a:rPr lang="en-US" sz="3600" dirty="0" smtClean="0"/>
              <a:t>If you stay away – you are missing out on some good stuff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8729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Audio Power Amps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001000" cy="5105315"/>
          </a:xfrm>
        </p:spPr>
      </p:pic>
    </p:spTree>
    <p:extLst>
      <p:ext uri="{BB962C8B-B14F-4D97-AF65-F5344CB8AC3E}">
        <p14:creationId xmlns:p14="http://schemas.microsoft.com/office/powerpoint/2010/main" val="20433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Audio Power Amps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4199"/>
            <a:ext cx="8229600" cy="3791365"/>
          </a:xfrm>
        </p:spPr>
      </p:pic>
    </p:spTree>
    <p:extLst>
      <p:ext uri="{BB962C8B-B14F-4D97-AF65-F5344CB8AC3E}">
        <p14:creationId xmlns:p14="http://schemas.microsoft.com/office/powerpoint/2010/main" val="358702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Audio Power Amps</a:t>
            </a:r>
            <a:endParaRPr lang="en-US" sz="4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26584"/>
            <a:ext cx="8382000" cy="5126945"/>
          </a:xfrm>
        </p:spPr>
      </p:pic>
    </p:spTree>
    <p:extLst>
      <p:ext uri="{BB962C8B-B14F-4D97-AF65-F5344CB8AC3E}">
        <p14:creationId xmlns:p14="http://schemas.microsoft.com/office/powerpoint/2010/main" val="18634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Many sellers – many prices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8827730" cy="3929825"/>
          </a:xfrm>
        </p:spPr>
      </p:pic>
    </p:spTree>
    <p:extLst>
      <p:ext uri="{BB962C8B-B14F-4D97-AF65-F5344CB8AC3E}">
        <p14:creationId xmlns:p14="http://schemas.microsoft.com/office/powerpoint/2010/main" val="28924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19050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LNAs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600" dirty="0" smtClean="0"/>
              <a:t>Up to 4 Gig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600" dirty="0" smtClean="0"/>
              <a:t>NF &lt; 0.6 @ 1 GHz,  NF &lt;1.0 @ 2.2 GHz</a:t>
            </a:r>
            <a:endParaRPr lang="en-US" sz="3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43200"/>
            <a:ext cx="6209862" cy="4019777"/>
          </a:xfrm>
        </p:spPr>
      </p:pic>
    </p:spTree>
    <p:extLst>
      <p:ext uri="{BB962C8B-B14F-4D97-AF65-F5344CB8AC3E}">
        <p14:creationId xmlns:p14="http://schemas.microsoft.com/office/powerpoint/2010/main" val="341640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Shielded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192"/>
            <a:ext cx="8229600" cy="3993379"/>
          </a:xfrm>
        </p:spPr>
      </p:pic>
    </p:spTree>
    <p:extLst>
      <p:ext uri="{BB962C8B-B14F-4D97-AF65-F5344CB8AC3E}">
        <p14:creationId xmlns:p14="http://schemas.microsoft.com/office/powerpoint/2010/main" val="189715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Enclosed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229599" cy="4995575"/>
          </a:xfrm>
        </p:spPr>
      </p:pic>
    </p:spTree>
    <p:extLst>
      <p:ext uri="{BB962C8B-B14F-4D97-AF65-F5344CB8AC3E}">
        <p14:creationId xmlns:p14="http://schemas.microsoft.com/office/powerpoint/2010/main" val="10316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Digital Voltmeter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4538"/>
            <a:ext cx="8229600" cy="3690687"/>
          </a:xfrm>
        </p:spPr>
      </p:pic>
    </p:spTree>
    <p:extLst>
      <p:ext uri="{BB962C8B-B14F-4D97-AF65-F5344CB8AC3E}">
        <p14:creationId xmlns:p14="http://schemas.microsoft.com/office/powerpoint/2010/main" val="10441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Digital Voltmeter – panel mount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0117"/>
            <a:ext cx="8229600" cy="401952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3944945" cy="2696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33191"/>
            <a:ext cx="3946285" cy="257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Precision Voltage </a:t>
            </a:r>
            <a:r>
              <a:rPr lang="en-US" sz="4400" dirty="0" smtClean="0"/>
              <a:t>Reference</a:t>
            </a:r>
            <a:br>
              <a:rPr lang="en-US" sz="4400" dirty="0" smtClean="0"/>
            </a:br>
            <a:r>
              <a:rPr lang="en-US" sz="3600" dirty="0" smtClean="0"/>
              <a:t>2.5, 5, 7.5, 10 volts</a:t>
            </a:r>
            <a:br>
              <a:rPr lang="en-US" sz="3600" dirty="0" smtClean="0"/>
            </a:br>
            <a:r>
              <a:rPr lang="en-US" sz="3600" dirty="0" smtClean="0"/>
              <a:t>AD584:  </a:t>
            </a:r>
            <a:r>
              <a:rPr lang="en-US" sz="3600" dirty="0" smtClean="0"/>
              <a:t>0.1</a:t>
            </a:r>
            <a:r>
              <a:rPr lang="en-US" sz="3600" dirty="0" smtClean="0"/>
              <a:t>% &amp; 15ppm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0"/>
            <a:ext cx="8229600" cy="3983525"/>
          </a:xfrm>
        </p:spPr>
      </p:pic>
    </p:spTree>
    <p:extLst>
      <p:ext uri="{BB962C8B-B14F-4D97-AF65-F5344CB8AC3E}">
        <p14:creationId xmlns:p14="http://schemas.microsoft.com/office/powerpoint/2010/main" val="26116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884" y="609600"/>
            <a:ext cx="8229600" cy="704088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Interesting Function Modules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763000" cy="25908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From China (mostly)</a:t>
            </a:r>
          </a:p>
          <a:p>
            <a:r>
              <a:rPr lang="en-US" sz="3600" dirty="0" smtClean="0"/>
              <a:t>Via eBay – Amazon, </a:t>
            </a:r>
            <a:r>
              <a:rPr lang="en-US" sz="3600" dirty="0" err="1" smtClean="0"/>
              <a:t>Aliexpress</a:t>
            </a:r>
            <a:r>
              <a:rPr lang="en-US" sz="3600" dirty="0" smtClean="0"/>
              <a:t>, </a:t>
            </a:r>
            <a:r>
              <a:rPr lang="en-US" sz="3600" dirty="0" err="1" smtClean="0"/>
              <a:t>Taobao</a:t>
            </a:r>
            <a:endParaRPr lang="en-US" sz="3600" dirty="0" smtClean="0"/>
          </a:p>
          <a:p>
            <a:r>
              <a:rPr lang="en-US" sz="3600" dirty="0" smtClean="0"/>
              <a:t>Free shipping – no min order</a:t>
            </a:r>
          </a:p>
          <a:p>
            <a:r>
              <a:rPr lang="en-US" sz="3600" dirty="0" smtClean="0"/>
              <a:t>Started simple </a:t>
            </a:r>
            <a:r>
              <a:rPr lang="en-US" sz="3600" dirty="0" smtClean="0">
                <a:sym typeface="Wingdings" pitchFamily="2" charset="2"/>
              </a:rPr>
              <a:t> increasing complexity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58033"/>
            <a:ext cx="3505200" cy="2563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091484"/>
            <a:ext cx="4448775" cy="24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Noise Source</a:t>
            </a:r>
            <a:br>
              <a:rPr lang="en-US" sz="4400" dirty="0" smtClean="0"/>
            </a:br>
            <a:r>
              <a:rPr lang="en-US" sz="3600" dirty="0" smtClean="0"/>
              <a:t>Up to </a:t>
            </a:r>
            <a:r>
              <a:rPr lang="en-US" sz="3600" dirty="0" smtClean="0"/>
              <a:t>6 GHz – others to 10GHz +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05000"/>
            <a:ext cx="7162800" cy="4645063"/>
          </a:xfrm>
        </p:spPr>
      </p:pic>
    </p:spTree>
    <p:extLst>
      <p:ext uri="{BB962C8B-B14F-4D97-AF65-F5344CB8AC3E}">
        <p14:creationId xmlns:p14="http://schemas.microsoft.com/office/powerpoint/2010/main" val="33506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Noise Source</a:t>
            </a:r>
            <a:br>
              <a:rPr lang="en-US" sz="4400" dirty="0" smtClean="0"/>
            </a:br>
            <a:r>
              <a:rPr lang="en-US" sz="3600" dirty="0" smtClean="0"/>
              <a:t>Spectrum to 150 MHz (w/ </a:t>
            </a:r>
            <a:r>
              <a:rPr lang="en-US" sz="3600" dirty="0" err="1" smtClean="0"/>
              <a:t>atten</a:t>
            </a:r>
            <a:r>
              <a:rPr lang="en-US" sz="3600" dirty="0" smtClean="0"/>
              <a:t>)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2994"/>
            <a:ext cx="7848600" cy="4414838"/>
          </a:xfrm>
        </p:spPr>
      </p:pic>
    </p:spTree>
    <p:extLst>
      <p:ext uri="{BB962C8B-B14F-4D97-AF65-F5344CB8AC3E}">
        <p14:creationId xmlns:p14="http://schemas.microsoft.com/office/powerpoint/2010/main" val="165633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Noise Source</a:t>
            </a:r>
            <a:br>
              <a:rPr lang="en-US" sz="4400" dirty="0" smtClean="0"/>
            </a:br>
            <a:r>
              <a:rPr lang="en-US" sz="3600" dirty="0" smtClean="0"/>
              <a:t>Spectrum to 2.5 GHz (33 </a:t>
            </a:r>
            <a:r>
              <a:rPr lang="en-US" sz="3600" dirty="0" err="1" smtClean="0"/>
              <a:t>db</a:t>
            </a:r>
            <a:r>
              <a:rPr lang="en-US" sz="3600" dirty="0" smtClean="0"/>
              <a:t> </a:t>
            </a:r>
            <a:r>
              <a:rPr lang="en-US" sz="3600" dirty="0" err="1" smtClean="0"/>
              <a:t>atten</a:t>
            </a:r>
            <a:r>
              <a:rPr lang="en-US" sz="3600" dirty="0" smtClean="0"/>
              <a:t>)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2994"/>
            <a:ext cx="7848600" cy="4414837"/>
          </a:xfrm>
        </p:spPr>
      </p:pic>
    </p:spTree>
    <p:extLst>
      <p:ext uri="{BB962C8B-B14F-4D97-AF65-F5344CB8AC3E}">
        <p14:creationId xmlns:p14="http://schemas.microsoft.com/office/powerpoint/2010/main" val="289564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Signal </a:t>
            </a:r>
            <a:r>
              <a:rPr lang="en-US" sz="4400" dirty="0" smtClean="0"/>
              <a:t>Source</a:t>
            </a:r>
            <a:br>
              <a:rPr lang="en-US" sz="4400" dirty="0" smtClean="0"/>
            </a:br>
            <a:r>
              <a:rPr lang="en-US" sz="4000" dirty="0" smtClean="0"/>
              <a:t>Antenna Range…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8" y="1935163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347450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Characterize Filters</a:t>
            </a:r>
            <a:br>
              <a:rPr lang="en-US" sz="4400" dirty="0" smtClean="0"/>
            </a:br>
            <a:r>
              <a:rPr lang="en-US" sz="3600" dirty="0" smtClean="0"/>
              <a:t>Before the filter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2994"/>
            <a:ext cx="7848600" cy="4414838"/>
          </a:xfrm>
        </p:spPr>
      </p:pic>
    </p:spTree>
    <p:extLst>
      <p:ext uri="{BB962C8B-B14F-4D97-AF65-F5344CB8AC3E}">
        <p14:creationId xmlns:p14="http://schemas.microsoft.com/office/powerpoint/2010/main" val="42600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After 2.6 MHz High Pass filter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7033763" cy="5180032"/>
          </a:xfrm>
        </p:spPr>
      </p:pic>
    </p:spTree>
    <p:extLst>
      <p:ext uri="{BB962C8B-B14F-4D97-AF65-F5344CB8AC3E}">
        <p14:creationId xmlns:p14="http://schemas.microsoft.com/office/powerpoint/2010/main" val="72040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/>
              <a:t>Bandpass</a:t>
            </a:r>
            <a:r>
              <a:rPr lang="en-US" sz="3600" dirty="0" smtClean="0"/>
              <a:t> filter: 118 – 136 MHz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101410"/>
            <a:ext cx="7688964" cy="5673440"/>
          </a:xfrm>
        </p:spPr>
      </p:pic>
    </p:spTree>
    <p:extLst>
      <p:ext uri="{BB962C8B-B14F-4D97-AF65-F5344CB8AC3E}">
        <p14:creationId xmlns:p14="http://schemas.microsoft.com/office/powerpoint/2010/main" val="289177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RTL-SDR</a:t>
            </a:r>
            <a:r>
              <a:rPr lang="en-US" sz="4400" dirty="0" smtClean="0"/>
              <a:t> V3 dongle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600" dirty="0" smtClean="0"/>
              <a:t>Pretty good spectrum Analyzer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14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500 kHz to 1.76 GHz</a:t>
            </a:r>
          </a:p>
          <a:p>
            <a:r>
              <a:rPr lang="en-US" sz="3200" dirty="0" smtClean="0"/>
              <a:t>Only 2.4 MHz instantaneously displayed</a:t>
            </a:r>
          </a:p>
          <a:p>
            <a:r>
              <a:rPr lang="en-US" sz="3200" dirty="0" smtClean="0"/>
              <a:t>$20</a:t>
            </a:r>
          </a:p>
          <a:p>
            <a:endParaRPr lang="en-US" sz="3200" dirty="0"/>
          </a:p>
          <a:p>
            <a:r>
              <a:rPr lang="en-US" sz="3200" dirty="0" smtClean="0"/>
              <a:t>Can characterize filters up to 1.76 GHz with:</a:t>
            </a:r>
          </a:p>
          <a:p>
            <a:pPr lvl="1"/>
            <a:r>
              <a:rPr lang="en-US" sz="3000" dirty="0" smtClean="0"/>
              <a:t>$15 noise source</a:t>
            </a:r>
          </a:p>
          <a:p>
            <a:pPr lvl="1"/>
            <a:r>
              <a:rPr lang="en-US" sz="3000" dirty="0" smtClean="0"/>
              <a:t>$20 </a:t>
            </a:r>
            <a:r>
              <a:rPr lang="en-US" sz="3000" dirty="0" err="1" smtClean="0"/>
              <a:t>RTL-SDR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726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Power Meter 1 MHz – 10 GHz:  $33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335120" cy="4999045"/>
          </a:xfrm>
        </p:spPr>
      </p:pic>
    </p:spTree>
    <p:extLst>
      <p:ext uri="{BB962C8B-B14F-4D97-AF65-F5344CB8AC3E}">
        <p14:creationId xmlns:p14="http://schemas.microsoft.com/office/powerpoint/2010/main" val="7160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How Good?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2" y="1643856"/>
            <a:ext cx="8863188" cy="4985544"/>
          </a:xfrm>
        </p:spPr>
      </p:pic>
    </p:spTree>
    <p:extLst>
      <p:ext uri="{BB962C8B-B14F-4D97-AF65-F5344CB8AC3E}">
        <p14:creationId xmlns:p14="http://schemas.microsoft.com/office/powerpoint/2010/main" val="110975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56488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Recurring Theme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996" y="1981200"/>
            <a:ext cx="8481204" cy="4144963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 smtClean="0"/>
              <a:t>Semiconductor </a:t>
            </a:r>
            <a:r>
              <a:rPr lang="en-US" sz="4000" dirty="0" smtClean="0"/>
              <a:t>Cos doing the heavy </a:t>
            </a:r>
            <a:r>
              <a:rPr lang="en-US" sz="4000" dirty="0" smtClean="0"/>
              <a:t>lifting</a:t>
            </a:r>
          </a:p>
          <a:p>
            <a:r>
              <a:rPr lang="en-US" sz="4000" dirty="0"/>
              <a:t>Makes an </a:t>
            </a:r>
            <a:r>
              <a:rPr lang="en-US" sz="4000" b="1" u="sng" dirty="0"/>
              <a:t>interesting analog </a:t>
            </a:r>
            <a:r>
              <a:rPr lang="en-US" sz="4000" b="1" u="sng" dirty="0" smtClean="0"/>
              <a:t>chip</a:t>
            </a:r>
            <a:endParaRPr lang="en-US" sz="4000" b="1" u="sng" dirty="0" smtClean="0"/>
          </a:p>
          <a:p>
            <a:r>
              <a:rPr lang="en-US" sz="4000" dirty="0" smtClean="0"/>
              <a:t>Mostly AD, </a:t>
            </a:r>
            <a:r>
              <a:rPr lang="en-US" sz="4000" dirty="0" err="1" smtClean="0"/>
              <a:t>LTC</a:t>
            </a:r>
            <a:r>
              <a:rPr lang="en-US" sz="4000" dirty="0" smtClean="0"/>
              <a:t> and </a:t>
            </a:r>
            <a:r>
              <a:rPr lang="en-US" sz="4000" dirty="0" err="1" smtClean="0"/>
              <a:t>Quervo</a:t>
            </a:r>
            <a:r>
              <a:rPr lang="en-US" sz="4000" dirty="0" smtClean="0"/>
              <a:t> (</a:t>
            </a:r>
            <a:r>
              <a:rPr lang="en-US" sz="4000" dirty="0" err="1" smtClean="0"/>
              <a:t>RFMD</a:t>
            </a:r>
            <a:r>
              <a:rPr lang="en-US" sz="4000" dirty="0" smtClean="0"/>
              <a:t> &amp; </a:t>
            </a:r>
            <a:r>
              <a:rPr lang="en-US" sz="4000" dirty="0" err="1" smtClean="0"/>
              <a:t>Triquint</a:t>
            </a:r>
            <a:r>
              <a:rPr lang="en-US" sz="4000" dirty="0" smtClean="0"/>
              <a:t>)</a:t>
            </a:r>
          </a:p>
          <a:p>
            <a:r>
              <a:rPr lang="en-US" sz="4000" dirty="0" smtClean="0"/>
              <a:t>Somebody </a:t>
            </a:r>
            <a:r>
              <a:rPr lang="en-US" sz="4000" dirty="0" smtClean="0"/>
              <a:t>puts that chip on a board</a:t>
            </a:r>
          </a:p>
          <a:p>
            <a:r>
              <a:rPr lang="en-US" sz="4000" dirty="0" smtClean="0"/>
              <a:t>Add </a:t>
            </a:r>
            <a:r>
              <a:rPr lang="en-US" sz="4000" b="1" u="sng" dirty="0" err="1" smtClean="0"/>
              <a:t>uController</a:t>
            </a:r>
            <a:r>
              <a:rPr lang="en-US" sz="4000" dirty="0" smtClean="0"/>
              <a:t> and </a:t>
            </a:r>
            <a:r>
              <a:rPr lang="en-US" sz="4000" b="1" u="sng" dirty="0" smtClean="0"/>
              <a:t>display</a:t>
            </a:r>
          </a:p>
          <a:p>
            <a:r>
              <a:rPr lang="en-US" sz="4000" dirty="0" smtClean="0"/>
              <a:t>Assembled, tested, delivered</a:t>
            </a:r>
          </a:p>
          <a:p>
            <a:r>
              <a:rPr lang="en-US" sz="4000" dirty="0" smtClean="0"/>
              <a:t>Price &lt; ones </a:t>
            </a:r>
            <a:r>
              <a:rPr lang="en-US" sz="4000" dirty="0" err="1" smtClean="0"/>
              <a:t>twosy</a:t>
            </a:r>
            <a:r>
              <a:rPr lang="en-US" sz="4000" dirty="0" smtClean="0"/>
              <a:t> price for the chip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4332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With coax loss on HP435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9" y="1676400"/>
            <a:ext cx="8805333" cy="4952999"/>
          </a:xfrm>
        </p:spPr>
      </p:pic>
    </p:spTree>
    <p:extLst>
      <p:ext uri="{BB962C8B-B14F-4D97-AF65-F5344CB8AC3E}">
        <p14:creationId xmlns:p14="http://schemas.microsoft.com/office/powerpoint/2010/main" val="316912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Damn Good – 2 meters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32757"/>
            <a:ext cx="8705144" cy="4896644"/>
          </a:xfrm>
        </p:spPr>
      </p:pic>
    </p:spTree>
    <p:extLst>
      <p:ext uri="{BB962C8B-B14F-4D97-AF65-F5344CB8AC3E}">
        <p14:creationId xmlns:p14="http://schemas.microsoft.com/office/powerpoint/2010/main" val="3798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Damn Good – 2 meters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9" y="1935163"/>
            <a:ext cx="7803441" cy="4389436"/>
          </a:xfrm>
        </p:spPr>
      </p:pic>
    </p:spTree>
    <p:extLst>
      <p:ext uri="{BB962C8B-B14F-4D97-AF65-F5344CB8AC3E}">
        <p14:creationId xmlns:p14="http://schemas.microsoft.com/office/powerpoint/2010/main" val="26904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How about 10 GHz?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9" y="1935163"/>
            <a:ext cx="7803441" cy="4389435"/>
          </a:xfrm>
        </p:spPr>
      </p:pic>
    </p:spTree>
    <p:extLst>
      <p:ext uri="{BB962C8B-B14F-4D97-AF65-F5344CB8AC3E}">
        <p14:creationId xmlns:p14="http://schemas.microsoft.com/office/powerpoint/2010/main" val="25269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How about 10 GHz?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9" y="1935163"/>
            <a:ext cx="7803440" cy="4389435"/>
          </a:xfrm>
        </p:spPr>
      </p:pic>
    </p:spTree>
    <p:extLst>
      <p:ext uri="{BB962C8B-B14F-4D97-AF65-F5344CB8AC3E}">
        <p14:creationId xmlns:p14="http://schemas.microsoft.com/office/powerpoint/2010/main" val="26799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Damn good at 10 GHz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4" y="1729581"/>
            <a:ext cx="8575325" cy="4823620"/>
          </a:xfrm>
        </p:spPr>
      </p:pic>
    </p:spTree>
    <p:extLst>
      <p:ext uri="{BB962C8B-B14F-4D97-AF65-F5344CB8AC3E}">
        <p14:creationId xmlns:p14="http://schemas.microsoft.com/office/powerpoint/2010/main" val="12436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Enter an offset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1" y="1600200"/>
            <a:ext cx="8632268" cy="5105399"/>
          </a:xfrm>
        </p:spPr>
      </p:pic>
    </p:spTree>
    <p:extLst>
      <p:ext uri="{BB962C8B-B14F-4D97-AF65-F5344CB8AC3E}">
        <p14:creationId xmlns:p14="http://schemas.microsoft.com/office/powerpoint/2010/main" val="2774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Enter an offset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24" y="1729581"/>
            <a:ext cx="7293623" cy="4823620"/>
          </a:xfrm>
        </p:spPr>
      </p:pic>
    </p:spTree>
    <p:extLst>
      <p:ext uri="{BB962C8B-B14F-4D97-AF65-F5344CB8AC3E}">
        <p14:creationId xmlns:p14="http://schemas.microsoft.com/office/powerpoint/2010/main" val="9199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50 MHz Counter: $4.30</a:t>
            </a:r>
            <a:endParaRPr lang="en-US" sz="4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6289"/>
            <a:ext cx="8229600" cy="3967184"/>
          </a:xfrm>
        </p:spPr>
      </p:pic>
    </p:spTree>
    <p:extLst>
      <p:ext uri="{BB962C8B-B14F-4D97-AF65-F5344CB8AC3E}">
        <p14:creationId xmlns:p14="http://schemas.microsoft.com/office/powerpoint/2010/main" val="36855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Be careful about shipping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29600" cy="3877056"/>
          </a:xfrm>
        </p:spPr>
      </p:pic>
    </p:spTree>
    <p:extLst>
      <p:ext uri="{BB962C8B-B14F-4D97-AF65-F5344CB8AC3E}">
        <p14:creationId xmlns:p14="http://schemas.microsoft.com/office/powerpoint/2010/main" val="7711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56488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Application Engineers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763000" cy="4144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Basically acting as App Engineers</a:t>
            </a:r>
          </a:p>
          <a:p>
            <a:r>
              <a:rPr lang="en-US" sz="4000" dirty="0" smtClean="0"/>
              <a:t>Designs are frequently the exact application circuit recommended by chip maker – sometimes even layout</a:t>
            </a:r>
          </a:p>
          <a:p>
            <a:r>
              <a:rPr lang="en-US" sz="4000" dirty="0" smtClean="0"/>
              <a:t>Reference designs</a:t>
            </a:r>
          </a:p>
        </p:txBody>
      </p:sp>
    </p:spTree>
    <p:extLst>
      <p:ext uri="{BB962C8B-B14F-4D97-AF65-F5344CB8AC3E}">
        <p14:creationId xmlns:p14="http://schemas.microsoft.com/office/powerpoint/2010/main" val="7970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Same unit – reasonable shipping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57" y="1935163"/>
            <a:ext cx="6691486" cy="4389437"/>
          </a:xfrm>
        </p:spPr>
      </p:pic>
    </p:spTree>
    <p:extLst>
      <p:ext uri="{BB962C8B-B14F-4D97-AF65-F5344CB8AC3E}">
        <p14:creationId xmlns:p14="http://schemas.microsoft.com/office/powerpoint/2010/main" val="7925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Even Cheaper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229600" cy="3989019"/>
          </a:xfrm>
        </p:spPr>
      </p:pic>
      <p:sp>
        <p:nvSpPr>
          <p:cNvPr id="6" name="TextBox 5"/>
          <p:cNvSpPr txBox="1"/>
          <p:nvPr/>
        </p:nvSpPr>
        <p:spPr>
          <a:xfrm>
            <a:off x="381000" y="56388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Shop a bit – check it out – pick your vendor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7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65 MHz Counter: $8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9566"/>
            <a:ext cx="8229600" cy="3900630"/>
          </a:xfrm>
        </p:spPr>
      </p:pic>
    </p:spTree>
    <p:extLst>
      <p:ext uri="{BB962C8B-B14F-4D97-AF65-F5344CB8AC3E}">
        <p14:creationId xmlns:p14="http://schemas.microsoft.com/office/powerpoint/2010/main" val="16810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1.1 GHz Counter: $10</a:t>
            </a:r>
            <a:endParaRPr lang="en-US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16" y="1369364"/>
            <a:ext cx="7277701" cy="51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Difference in size…</a:t>
            </a:r>
            <a:endParaRPr lang="en-US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" y="1447800"/>
            <a:ext cx="880533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Up to 2.4 GHz:  $9.59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752600"/>
            <a:ext cx="8229600" cy="3672639"/>
          </a:xfrm>
        </p:spPr>
      </p:pic>
    </p:spTree>
    <p:extLst>
      <p:ext uri="{BB962C8B-B14F-4D97-AF65-F5344CB8AC3E}">
        <p14:creationId xmlns:p14="http://schemas.microsoft.com/office/powerpoint/2010/main" val="283455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Go crazy for $82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42" y="1981200"/>
            <a:ext cx="6989916" cy="4343400"/>
          </a:xfrm>
        </p:spPr>
      </p:pic>
    </p:spTree>
    <p:extLst>
      <p:ext uri="{BB962C8B-B14F-4D97-AF65-F5344CB8AC3E}">
        <p14:creationId xmlns:p14="http://schemas.microsoft.com/office/powerpoint/2010/main" val="12974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3 watt </a:t>
            </a:r>
            <a:r>
              <a:rPr lang="en-US" sz="4400" dirty="0" err="1" smtClean="0"/>
              <a:t>RF</a:t>
            </a:r>
            <a:r>
              <a:rPr lang="en-US" sz="4400" dirty="0" smtClean="0"/>
              <a:t> Amp -  2 to 700 MHz: $15 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07" y="1935163"/>
            <a:ext cx="6171985" cy="4389437"/>
          </a:xfrm>
        </p:spPr>
      </p:pic>
    </p:spTree>
    <p:extLst>
      <p:ext uri="{BB962C8B-B14F-4D97-AF65-F5344CB8AC3E}">
        <p14:creationId xmlns:p14="http://schemas.microsoft.com/office/powerpoint/2010/main" val="32723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1W 6GHz Variable Attenuator: $24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9" y="1935163"/>
            <a:ext cx="7386701" cy="4389437"/>
          </a:xfrm>
        </p:spPr>
      </p:pic>
    </p:spTree>
    <p:extLst>
      <p:ext uri="{BB962C8B-B14F-4D97-AF65-F5344CB8AC3E}">
        <p14:creationId xmlns:p14="http://schemas.microsoft.com/office/powerpoint/2010/main" val="34233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CW</a:t>
            </a:r>
            <a:r>
              <a:rPr lang="en-US" sz="4400" dirty="0" smtClean="0"/>
              <a:t> </a:t>
            </a:r>
            <a:r>
              <a:rPr lang="en-US" sz="4400" dirty="0" err="1" smtClean="0"/>
              <a:t>Keyer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4123"/>
            <a:ext cx="8229600" cy="3891516"/>
          </a:xfrm>
        </p:spPr>
      </p:pic>
    </p:spTree>
    <p:extLst>
      <p:ext uri="{BB962C8B-B14F-4D97-AF65-F5344CB8AC3E}">
        <p14:creationId xmlns:p14="http://schemas.microsoft.com/office/powerpoint/2010/main" val="35032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56488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Pay attention to the chip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763000" cy="4144963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Reputable chips </a:t>
            </a:r>
            <a:r>
              <a:rPr lang="en-US" sz="4000" dirty="0" smtClean="0">
                <a:sym typeface="Wingdings" pitchFamily="2" charset="2"/>
              </a:rPr>
              <a:t> modules meet specs</a:t>
            </a:r>
            <a:endParaRPr lang="en-US" sz="4000" dirty="0" smtClean="0"/>
          </a:p>
          <a:p>
            <a:r>
              <a:rPr lang="en-US" sz="4000" dirty="0" smtClean="0"/>
              <a:t>Approach chips from Chinese companies with </a:t>
            </a:r>
            <a:r>
              <a:rPr lang="en-US" sz="4000" dirty="0" smtClean="0"/>
              <a:t>some caution</a:t>
            </a:r>
            <a:endParaRPr lang="en-US" sz="4000" dirty="0" smtClean="0"/>
          </a:p>
          <a:p>
            <a:r>
              <a:rPr lang="en-US" sz="4000" dirty="0" smtClean="0"/>
              <a:t>Some Chinese chips are ok</a:t>
            </a:r>
          </a:p>
          <a:p>
            <a:r>
              <a:rPr lang="en-US" sz="4000" dirty="0" smtClean="0"/>
              <a:t>Some don’t meet their own specs</a:t>
            </a:r>
          </a:p>
          <a:p>
            <a:r>
              <a:rPr lang="en-US" sz="4000" dirty="0" err="1" smtClean="0"/>
              <a:t>RF</a:t>
            </a:r>
            <a:r>
              <a:rPr lang="en-US" sz="4000" dirty="0" smtClean="0"/>
              <a:t> designs have been spot on</a:t>
            </a:r>
          </a:p>
          <a:p>
            <a:r>
              <a:rPr lang="en-US" sz="4000" dirty="0" smtClean="0"/>
              <a:t>Power supplies:  some </a:t>
            </a:r>
            <a:r>
              <a:rPr lang="en-US" sz="4000" dirty="0" err="1" smtClean="0"/>
              <a:t>specsmanship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597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GPS Reference Freq. </a:t>
            </a:r>
            <a:r>
              <a:rPr lang="en-US" sz="4400" dirty="0" err="1" smtClean="0"/>
              <a:t>Std</a:t>
            </a:r>
            <a:r>
              <a:rPr lang="en-US" sz="4400" dirty="0" smtClean="0"/>
              <a:t> – 10 MHz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4" y="2472300"/>
            <a:ext cx="7935432" cy="3315163"/>
          </a:xfrm>
        </p:spPr>
      </p:pic>
    </p:spTree>
    <p:extLst>
      <p:ext uri="{BB962C8B-B14F-4D97-AF65-F5344CB8AC3E}">
        <p14:creationId xmlns:p14="http://schemas.microsoft.com/office/powerpoint/2010/main" val="41838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r>
              <a:rPr lang="en-US" sz="4400" dirty="0" smtClean="0"/>
              <a:t> – 50 kHz to 900 </a:t>
            </a:r>
            <a:r>
              <a:rPr lang="en-US" sz="4400" dirty="0" err="1" smtClean="0"/>
              <a:t>Mhz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8465049" cy="3884517"/>
          </a:xfrm>
        </p:spPr>
      </p:pic>
    </p:spTree>
    <p:extLst>
      <p:ext uri="{BB962C8B-B14F-4D97-AF65-F5344CB8AC3E}">
        <p14:creationId xmlns:p14="http://schemas.microsoft.com/office/powerpoint/2010/main" val="111955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389120"/>
          </a:xfrm>
        </p:spPr>
        <p:txBody>
          <a:bodyPr/>
          <a:lstStyle/>
          <a:p>
            <a:r>
              <a:rPr lang="en-US" dirty="0" smtClean="0"/>
              <a:t>Be careful about choice of vendor – US is preferred</a:t>
            </a:r>
          </a:p>
          <a:p>
            <a:r>
              <a:rPr lang="en-US" dirty="0" smtClean="0"/>
              <a:t>Must include:</a:t>
            </a:r>
          </a:p>
          <a:p>
            <a:pPr lvl="1"/>
            <a:r>
              <a:rPr lang="en-US" dirty="0" smtClean="0"/>
              <a:t>Battery</a:t>
            </a:r>
          </a:p>
          <a:p>
            <a:pPr lvl="1"/>
            <a:r>
              <a:rPr lang="en-US" dirty="0" smtClean="0"/>
              <a:t>Shielding</a:t>
            </a:r>
          </a:p>
          <a:p>
            <a:pPr lvl="1"/>
            <a:r>
              <a:rPr lang="en-US" dirty="0" smtClean="0"/>
              <a:t>Cal standards</a:t>
            </a:r>
          </a:p>
          <a:p>
            <a:pPr lvl="1"/>
            <a:r>
              <a:rPr lang="en-US" dirty="0" smtClean="0"/>
              <a:t>Coax jumper</a:t>
            </a:r>
          </a:p>
          <a:p>
            <a:r>
              <a:rPr lang="en-US" dirty="0" smtClean="0"/>
              <a:t>Pay $45 to $50 delivered – more is NOT better</a:t>
            </a:r>
          </a:p>
          <a:p>
            <a:r>
              <a:rPr lang="en-US" dirty="0" smtClean="0"/>
              <a:t>There are scams at $20</a:t>
            </a:r>
          </a:p>
          <a:p>
            <a:r>
              <a:rPr lang="en-US" dirty="0" smtClean="0"/>
              <a:t>Higher priced units are not any better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0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696200" cy="46939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Very good device – not a </a:t>
            </a:r>
            <a:r>
              <a:rPr lang="en-US" dirty="0" smtClean="0"/>
              <a:t>toy</a:t>
            </a:r>
          </a:p>
          <a:p>
            <a:r>
              <a:rPr lang="en-US" dirty="0" smtClean="0"/>
              <a:t>Recognize it as an inspired design</a:t>
            </a:r>
          </a:p>
          <a:p>
            <a:pPr lvl="1"/>
            <a:r>
              <a:rPr lang="en-US" dirty="0" smtClean="0"/>
              <a:t>I’d invest – but no</a:t>
            </a:r>
            <a:endParaRPr lang="en-US" dirty="0" smtClean="0"/>
          </a:p>
          <a:p>
            <a:r>
              <a:rPr lang="en-US" dirty="0" smtClean="0"/>
              <a:t>Well supported – routine firmware upgrades</a:t>
            </a:r>
          </a:p>
          <a:p>
            <a:r>
              <a:rPr lang="en-US" dirty="0" smtClean="0"/>
              <a:t>User guides suck – ZL1SCI is best</a:t>
            </a:r>
          </a:p>
          <a:p>
            <a:r>
              <a:rPr lang="en-US" dirty="0" smtClean="0"/>
              <a:t>Developers are available online</a:t>
            </a:r>
          </a:p>
          <a:p>
            <a:r>
              <a:rPr lang="en-US" dirty="0" smtClean="0"/>
              <a:t>Cal standards are good enough</a:t>
            </a:r>
          </a:p>
          <a:p>
            <a:pPr lvl="1"/>
            <a:r>
              <a:rPr lang="en-US" dirty="0" smtClean="0"/>
              <a:t>Except – must add </a:t>
            </a:r>
            <a:r>
              <a:rPr lang="en-US" dirty="0" err="1" smtClean="0"/>
              <a:t>SMA</a:t>
            </a:r>
            <a:r>
              <a:rPr lang="en-US" dirty="0" smtClean="0"/>
              <a:t> female – female adapters</a:t>
            </a:r>
          </a:p>
          <a:p>
            <a:pPr lvl="1"/>
            <a:r>
              <a:rPr lang="en-US" dirty="0" smtClean="0"/>
              <a:t>Be careful of the included </a:t>
            </a:r>
            <a:r>
              <a:rPr lang="en-US" dirty="0" err="1" smtClean="0"/>
              <a:t>SMA</a:t>
            </a:r>
            <a:r>
              <a:rPr lang="en-US" dirty="0" smtClean="0"/>
              <a:t> f-f adapter</a:t>
            </a:r>
          </a:p>
          <a:p>
            <a:pPr lvl="2"/>
            <a:r>
              <a:rPr lang="en-US" dirty="0" smtClean="0"/>
              <a:t>Early ones have 1 </a:t>
            </a:r>
            <a:r>
              <a:rPr lang="en-US" dirty="0" err="1" smtClean="0"/>
              <a:t>db</a:t>
            </a:r>
            <a:r>
              <a:rPr lang="en-US" dirty="0" smtClean="0"/>
              <a:t> loss at 900 MHz (</a:t>
            </a:r>
            <a:r>
              <a:rPr lang="en-US" dirty="0" err="1" smtClean="0"/>
              <a:t>delrin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Edd555 now shipping </a:t>
            </a:r>
            <a:r>
              <a:rPr lang="en-US" dirty="0" err="1" smtClean="0"/>
              <a:t>PTFE</a:t>
            </a:r>
            <a:r>
              <a:rPr lang="en-US" dirty="0" smtClean="0"/>
              <a:t> units (&lt;0.1 </a:t>
            </a:r>
            <a:r>
              <a:rPr lang="en-US" dirty="0" err="1" smtClean="0"/>
              <a:t>db</a:t>
            </a:r>
            <a:r>
              <a:rPr lang="en-US" dirty="0" smtClean="0"/>
              <a:t>)</a:t>
            </a:r>
          </a:p>
          <a:p>
            <a:r>
              <a:rPr lang="en-US" dirty="0" smtClean="0"/>
              <a:t>3D printed plastic enclosures available, but may not fit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Immediately join the </a:t>
            </a:r>
            <a:r>
              <a:rPr lang="en-US" dirty="0" err="1" smtClean="0"/>
              <a:t>Nanovna</a:t>
            </a:r>
            <a:r>
              <a:rPr lang="en-US" dirty="0" smtClean="0"/>
              <a:t> group on groups.io</a:t>
            </a:r>
          </a:p>
          <a:p>
            <a:pPr lvl="1"/>
            <a:r>
              <a:rPr lang="en-US" dirty="0" smtClean="0"/>
              <a:t>Direct communications with hardware and firmware developers</a:t>
            </a:r>
          </a:p>
          <a:p>
            <a:pPr lvl="1"/>
            <a:r>
              <a:rPr lang="en-US" dirty="0" smtClean="0"/>
              <a:t>Lots of tips</a:t>
            </a:r>
          </a:p>
          <a:p>
            <a:pPr lvl="1"/>
            <a:r>
              <a:rPr lang="en-US" dirty="0" smtClean="0"/>
              <a:t>Wiki</a:t>
            </a:r>
          </a:p>
          <a:p>
            <a:pPr lvl="1"/>
            <a:r>
              <a:rPr lang="en-US" dirty="0" smtClean="0"/>
              <a:t>Files</a:t>
            </a:r>
          </a:p>
          <a:p>
            <a:r>
              <a:rPr lang="en-US" dirty="0" smtClean="0"/>
              <a:t>Join the Facebook group “</a:t>
            </a:r>
            <a:r>
              <a:rPr lang="en-US" dirty="0" err="1" smtClean="0"/>
              <a:t>MiniVNA</a:t>
            </a:r>
            <a:r>
              <a:rPr lang="en-US" dirty="0" smtClean="0"/>
              <a:t> Tiny &amp; </a:t>
            </a:r>
            <a:r>
              <a:rPr lang="en-US" dirty="0" err="1" smtClean="0"/>
              <a:t>NanoVNA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Good YouTube videos – “look for </a:t>
            </a:r>
            <a:r>
              <a:rPr lang="en-US" dirty="0" err="1" smtClean="0"/>
              <a:t>IMSAI</a:t>
            </a:r>
            <a:r>
              <a:rPr lang="en-US" dirty="0" smtClean="0"/>
              <a:t> guy” and “Joe Smith”</a:t>
            </a:r>
          </a:p>
        </p:txBody>
      </p:sp>
    </p:spTree>
    <p:extLst>
      <p:ext uri="{BB962C8B-B14F-4D97-AF65-F5344CB8AC3E}">
        <p14:creationId xmlns:p14="http://schemas.microsoft.com/office/powerpoint/2010/main" val="3742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r>
              <a:rPr lang="en-US" sz="4400" dirty="0" smtClean="0"/>
              <a:t>-H history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Been coming since 2006</a:t>
            </a:r>
          </a:p>
          <a:p>
            <a:r>
              <a:rPr lang="en-US" dirty="0" smtClean="0"/>
              <a:t>Derived from earlier designs including the </a:t>
            </a:r>
            <a:r>
              <a:rPr lang="en-US" dirty="0" err="1" smtClean="0"/>
              <a:t>VNWA</a:t>
            </a:r>
            <a:r>
              <a:rPr lang="en-US" dirty="0" smtClean="0"/>
              <a:t> from </a:t>
            </a:r>
            <a:r>
              <a:rPr lang="en-US" dirty="0"/>
              <a:t>Professor Thomas </a:t>
            </a:r>
            <a:r>
              <a:rPr lang="en-US" dirty="0" err="1"/>
              <a:t>Baier</a:t>
            </a:r>
            <a:r>
              <a:rPr lang="en-US" dirty="0"/>
              <a:t> </a:t>
            </a:r>
            <a:r>
              <a:rPr lang="en-US" dirty="0" smtClean="0"/>
              <a:t>DG8SAQ</a:t>
            </a:r>
          </a:p>
          <a:p>
            <a:r>
              <a:rPr lang="en-US" dirty="0" smtClean="0"/>
              <a:t>A kit designed by edy555 only available in Japan</a:t>
            </a:r>
          </a:p>
          <a:p>
            <a:r>
              <a:rPr lang="en-US" dirty="0" smtClean="0"/>
              <a:t>Commercialized by </a:t>
            </a:r>
            <a:r>
              <a:rPr lang="en-US" dirty="0" err="1" smtClean="0"/>
              <a:t>hugen</a:t>
            </a:r>
            <a:r>
              <a:rPr lang="en-US" dirty="0" smtClean="0"/>
              <a:t> (Chinese)  </a:t>
            </a:r>
            <a:r>
              <a:rPr lang="en-US" dirty="0" err="1" smtClean="0"/>
              <a:t>Nanovna</a:t>
            </a:r>
            <a:r>
              <a:rPr lang="en-US" dirty="0" smtClean="0"/>
              <a:t>-H</a:t>
            </a:r>
          </a:p>
          <a:p>
            <a:r>
              <a:rPr lang="en-US" dirty="0" smtClean="0"/>
              <a:t>Open source </a:t>
            </a:r>
            <a:r>
              <a:rPr lang="en-US" dirty="0" err="1" smtClean="0"/>
              <a:t>HW</a:t>
            </a:r>
            <a:r>
              <a:rPr lang="en-US" dirty="0" smtClean="0"/>
              <a:t> and FW</a:t>
            </a:r>
          </a:p>
          <a:p>
            <a:r>
              <a:rPr lang="en-US" dirty="0" smtClean="0"/>
              <a:t>Several vendors</a:t>
            </a:r>
          </a:p>
          <a:p>
            <a:r>
              <a:rPr lang="en-US" dirty="0" smtClean="0"/>
              <a:t>Many sellers: eBay, Amazon, </a:t>
            </a:r>
            <a:r>
              <a:rPr lang="en-US" dirty="0" err="1" smtClean="0"/>
              <a:t>Aliexpress</a:t>
            </a:r>
            <a:r>
              <a:rPr lang="en-US" dirty="0" smtClean="0"/>
              <a:t>, </a:t>
            </a:r>
            <a:r>
              <a:rPr lang="en-US" dirty="0" err="1" smtClean="0"/>
              <a:t>Taobao</a:t>
            </a:r>
            <a:endParaRPr lang="en-US" dirty="0" smtClean="0"/>
          </a:p>
          <a:p>
            <a:pPr lvl="1"/>
            <a:r>
              <a:rPr lang="en-US" dirty="0" smtClean="0"/>
              <a:t>Prices and completeness vary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90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Schematic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225226" cy="64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r>
              <a:rPr lang="en-US" sz="4400" dirty="0" smtClean="0"/>
              <a:t> Fits the model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077200" cy="43891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Interesting chip is the SI5351</a:t>
            </a:r>
          </a:p>
          <a:p>
            <a:r>
              <a:rPr lang="en-US" sz="3600" dirty="0" smtClean="0"/>
              <a:t>+ </a:t>
            </a:r>
            <a:r>
              <a:rPr lang="en-US" sz="3600" dirty="0" err="1" smtClean="0"/>
              <a:t>uController</a:t>
            </a:r>
            <a:r>
              <a:rPr lang="en-US" sz="3600" dirty="0" smtClean="0"/>
              <a:t> (STM32F072CBT6)</a:t>
            </a:r>
          </a:p>
          <a:p>
            <a:r>
              <a:rPr lang="en-US" sz="3600" dirty="0" smtClean="0"/>
              <a:t>+ Display</a:t>
            </a:r>
          </a:p>
          <a:p>
            <a:r>
              <a:rPr lang="en-US" sz="3600" dirty="0" smtClean="0"/>
              <a:t>Small number of support circuitry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65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"/>
            <a:ext cx="5845044" cy="67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r>
              <a:rPr lang="en-US" sz="4400" dirty="0" smtClean="0"/>
              <a:t> – F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4998621" cy="5181094"/>
          </a:xfrm>
        </p:spPr>
      </p:pic>
    </p:spTree>
    <p:extLst>
      <p:ext uri="{BB962C8B-B14F-4D97-AF65-F5344CB8AC3E}">
        <p14:creationId xmlns:p14="http://schemas.microsoft.com/office/powerpoint/2010/main" val="69470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391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28 volts for relays for $.75</a:t>
            </a:r>
            <a:br>
              <a:rPr lang="en-US" dirty="0" smtClean="0"/>
            </a:br>
            <a:r>
              <a:rPr lang="en-US" sz="4000" dirty="0" smtClean="0"/>
              <a:t>(switching)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8" y="1935163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238364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r>
              <a:rPr lang="en-US" sz="4400" dirty="0" smtClean="0"/>
              <a:t> – F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1534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4.3” screen, Al case</a:t>
            </a:r>
          </a:p>
          <a:p>
            <a:r>
              <a:rPr lang="en-US" dirty="0" smtClean="0"/>
              <a:t>$123</a:t>
            </a:r>
          </a:p>
          <a:p>
            <a:r>
              <a:rPr lang="en-US" dirty="0" smtClean="0"/>
              <a:t>Designed and produced by BH5HNU</a:t>
            </a:r>
          </a:p>
          <a:p>
            <a:r>
              <a:rPr lang="en-US" dirty="0" smtClean="0"/>
              <a:t>Not so clearly open source</a:t>
            </a:r>
          </a:p>
          <a:p>
            <a:r>
              <a:rPr lang="en-US" dirty="0" smtClean="0"/>
              <a:t>Different Firmware, uses an </a:t>
            </a:r>
            <a:r>
              <a:rPr lang="en-US" dirty="0" err="1" smtClean="0"/>
              <a:t>RTOS</a:t>
            </a:r>
            <a:endParaRPr lang="en-US" dirty="0" smtClean="0"/>
          </a:p>
          <a:p>
            <a:r>
              <a:rPr lang="en-US" dirty="0"/>
              <a:t>Great support from designer plus its own groups.io </a:t>
            </a:r>
          </a:p>
          <a:p>
            <a:r>
              <a:rPr lang="en-US" dirty="0" smtClean="0"/>
              <a:t>Serious attempt to remain compatible – PC software</a:t>
            </a:r>
          </a:p>
          <a:p>
            <a:r>
              <a:rPr lang="en-US" dirty="0" smtClean="0"/>
              <a:t>Customers like it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72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r>
              <a:rPr lang="en-US" sz="4400" dirty="0" smtClean="0"/>
              <a:t>–H:  V2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 smtClean="0"/>
              <a:t>In board layout</a:t>
            </a:r>
          </a:p>
          <a:p>
            <a:r>
              <a:rPr lang="en-US" sz="3600" dirty="0" smtClean="0"/>
              <a:t>Available in a couple more months</a:t>
            </a:r>
          </a:p>
          <a:p>
            <a:r>
              <a:rPr lang="en-US" sz="3600" dirty="0" smtClean="0"/>
              <a:t>Same price point, same screen size</a:t>
            </a:r>
          </a:p>
          <a:p>
            <a:r>
              <a:rPr lang="en-US" sz="3600" dirty="0" smtClean="0"/>
              <a:t>Up to at least 3.5GHz, more dynamic range</a:t>
            </a:r>
          </a:p>
          <a:p>
            <a:r>
              <a:rPr lang="en-US" sz="3600" dirty="0" smtClean="0"/>
              <a:t>Uses the ADF4350</a:t>
            </a:r>
          </a:p>
          <a:p>
            <a:r>
              <a:rPr lang="en-US" sz="3600" dirty="0" smtClean="0"/>
              <a:t>One mixer + switch vs. 3 </a:t>
            </a:r>
            <a:r>
              <a:rPr lang="en-US" sz="3600" dirty="0" smtClean="0"/>
              <a:t>mixers</a:t>
            </a:r>
          </a:p>
          <a:p>
            <a:r>
              <a:rPr lang="en-US" sz="3600" dirty="0" smtClean="0"/>
              <a:t>Drops the codec – 12 bit </a:t>
            </a:r>
            <a:r>
              <a:rPr lang="en-US" sz="3600" dirty="0" err="1" smtClean="0"/>
              <a:t>uController</a:t>
            </a:r>
            <a:r>
              <a:rPr lang="en-US" sz="3600" dirty="0" smtClean="0"/>
              <a:t> A/Ds</a:t>
            </a:r>
            <a:endParaRPr lang="en-US" sz="3600" dirty="0" smtClean="0"/>
          </a:p>
          <a:p>
            <a:r>
              <a:rPr lang="en-US" sz="3600" dirty="0" smtClean="0"/>
              <a:t>Expect it will be a big </a:t>
            </a:r>
            <a:r>
              <a:rPr lang="en-US" sz="3600" dirty="0" smtClean="0"/>
              <a:t>deal</a:t>
            </a:r>
          </a:p>
          <a:p>
            <a:r>
              <a:rPr lang="en-US" sz="3600" dirty="0" smtClean="0"/>
              <a:t>May begin to set th</a:t>
            </a:r>
            <a:r>
              <a:rPr lang="en-US" sz="3600" dirty="0" smtClean="0"/>
              <a:t>e world on fire</a:t>
            </a:r>
            <a:endParaRPr lang="en-US" sz="3600" dirty="0" smtClean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4265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r>
              <a:rPr lang="en-US" sz="4400" dirty="0" smtClean="0"/>
              <a:t>-saver PC Software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Use </a:t>
            </a:r>
            <a:r>
              <a:rPr lang="en-US" sz="3600" dirty="0" err="1" smtClean="0"/>
              <a:t>Nanovna</a:t>
            </a:r>
            <a:r>
              <a:rPr lang="en-US" sz="3600" dirty="0" smtClean="0"/>
              <a:t>-saver</a:t>
            </a:r>
          </a:p>
          <a:p>
            <a:r>
              <a:rPr lang="en-US" sz="3600" dirty="0" smtClean="0"/>
              <a:t>Rune </a:t>
            </a:r>
            <a:r>
              <a:rPr lang="en-US" sz="3600" dirty="0" err="1" smtClean="0"/>
              <a:t>Broberg</a:t>
            </a:r>
            <a:r>
              <a:rPr lang="en-US" sz="3600" dirty="0" smtClean="0"/>
              <a:t> 5Q5R</a:t>
            </a:r>
          </a:p>
          <a:p>
            <a:r>
              <a:rPr lang="en-US" sz="3600" dirty="0" smtClean="0"/>
              <a:t>GREAT support and VERY responsive</a:t>
            </a:r>
          </a:p>
          <a:p>
            <a:r>
              <a:rPr lang="en-US" sz="3600" dirty="0" err="1" smtClean="0"/>
              <a:t>HW</a:t>
            </a:r>
            <a:r>
              <a:rPr lang="en-US" sz="3600" dirty="0" smtClean="0"/>
              <a:t> does 101 point</a:t>
            </a:r>
          </a:p>
          <a:p>
            <a:r>
              <a:rPr lang="en-US" sz="3600" dirty="0" smtClean="0"/>
              <a:t>SW strings segments together</a:t>
            </a:r>
          </a:p>
          <a:p>
            <a:r>
              <a:rPr lang="en-US" sz="3600" dirty="0" smtClean="0"/>
              <a:t>Average measurements, discards</a:t>
            </a:r>
            <a:endParaRPr lang="en-US" sz="3600" dirty="0" smtClean="0"/>
          </a:p>
          <a:p>
            <a:r>
              <a:rPr lang="en-US" sz="3600" dirty="0" err="1" smtClean="0"/>
              <a:t>TDR</a:t>
            </a: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34043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2.6 MHz High Pass (</a:t>
            </a:r>
            <a:r>
              <a:rPr lang="en-US" sz="4400" dirty="0" err="1" smtClean="0"/>
              <a:t>RTL-SDR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865931"/>
            <a:ext cx="9144000" cy="59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3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FM BC Notch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5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r>
              <a:rPr lang="en-US" sz="4400" dirty="0" smtClean="0"/>
              <a:t>-saver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334000" cy="5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r>
              <a:rPr lang="en-US" sz="4400" dirty="0" smtClean="0"/>
              <a:t>-saver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454665" cy="38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3716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NanoVNA</a:t>
            </a:r>
            <a:r>
              <a:rPr lang="en-US" sz="4400" dirty="0" smtClean="0"/>
              <a:t>-saver</a:t>
            </a:r>
            <a:br>
              <a:rPr lang="en-US" sz="4400" dirty="0" smtClean="0"/>
            </a:br>
            <a:r>
              <a:rPr lang="en-US" sz="4000" dirty="0" smtClean="0"/>
              <a:t>Sweep Settings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28800"/>
            <a:ext cx="4149949" cy="485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9128" y="2057400"/>
            <a:ext cx="228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TERRIFIC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7799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3716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Signal Source</a:t>
            </a:r>
            <a:br>
              <a:rPr lang="en-US" sz="4400" dirty="0" smtClean="0"/>
            </a:br>
            <a:r>
              <a:rPr lang="en-US" sz="4400" dirty="0" smtClean="0"/>
              <a:t>250Mhz – 13.6 </a:t>
            </a:r>
            <a:r>
              <a:rPr lang="en-US" sz="4400" dirty="0" err="1" smtClean="0"/>
              <a:t>Ghz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66569"/>
            <a:ext cx="8458200" cy="47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10 gig rig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" y="-19897"/>
            <a:ext cx="9006674" cy="689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4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1066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300 Watts 20 A Buck for $10</a:t>
            </a:r>
            <a:br>
              <a:rPr lang="en-US" sz="4400" dirty="0" smtClean="0"/>
            </a:br>
            <a:r>
              <a:rPr lang="en-US" sz="3600" dirty="0" smtClean="0"/>
              <a:t>(switching)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57400"/>
            <a:ext cx="6180219" cy="4389437"/>
          </a:xfrm>
        </p:spPr>
      </p:pic>
    </p:spTree>
    <p:extLst>
      <p:ext uri="{BB962C8B-B14F-4D97-AF65-F5344CB8AC3E}">
        <p14:creationId xmlns:p14="http://schemas.microsoft.com/office/powerpoint/2010/main" val="281569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/>
              <a:t>RF</a:t>
            </a:r>
            <a:r>
              <a:rPr lang="en-US" sz="4400" dirty="0" smtClean="0"/>
              <a:t> Zero - $55 delivered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468103"/>
            <a:ext cx="6520432" cy="3933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199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Multi-purpose GPS locked </a:t>
            </a:r>
            <a:r>
              <a:rPr lang="en-US" sz="2400" dirty="0" err="1" smtClean="0"/>
              <a:t>RF</a:t>
            </a:r>
            <a:r>
              <a:rPr lang="en-US" sz="2400" dirty="0" smtClean="0"/>
              <a:t> Unit.  Can be a beacon, signal generator, </a:t>
            </a:r>
            <a:r>
              <a:rPr lang="en-US" sz="2400" dirty="0" err="1" smtClean="0"/>
              <a:t>VFO</a:t>
            </a:r>
            <a:r>
              <a:rPr lang="en-US" sz="2400" dirty="0" smtClean="0"/>
              <a:t>, </a:t>
            </a:r>
            <a:r>
              <a:rPr lang="en-US" sz="2400" dirty="0" err="1" smtClean="0"/>
              <a:t>GPSDO</a:t>
            </a:r>
            <a:r>
              <a:rPr lang="en-US" sz="2400" dirty="0" smtClean="0"/>
              <a:t>.  </a:t>
            </a:r>
            <a:r>
              <a:rPr lang="en-US" sz="2400" dirty="0" err="1" smtClean="0"/>
              <a:t>Arduino</a:t>
            </a:r>
            <a:r>
              <a:rPr lang="en-US" sz="2400" dirty="0" smtClean="0"/>
              <a:t> compatible.  Already used for </a:t>
            </a:r>
            <a:r>
              <a:rPr lang="en-US" sz="2400" dirty="0" err="1" smtClean="0"/>
              <a:t>CW</a:t>
            </a:r>
            <a:r>
              <a:rPr lang="en-US" sz="2400" dirty="0" smtClean="0"/>
              <a:t>, FT4, FT8, Js8, JT9, </a:t>
            </a:r>
            <a:r>
              <a:rPr lang="en-US" sz="2400" dirty="0" err="1" smtClean="0"/>
              <a:t>WSPR</a:t>
            </a:r>
            <a:r>
              <a:rPr lang="en-US" sz="2400" dirty="0" smtClean="0"/>
              <a:t>,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457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077200" cy="685800"/>
          </a:xfrm>
        </p:spPr>
        <p:txBody>
          <a:bodyPr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" y="-33570"/>
            <a:ext cx="9142445" cy="689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Easy setup with Terminal Program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162800" cy="512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2 meter Beacon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696200" cy="4876800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 smtClean="0"/>
              <a:t>Based on </a:t>
            </a:r>
            <a:r>
              <a:rPr lang="en-US" sz="11200" dirty="0" err="1" smtClean="0"/>
              <a:t>RF</a:t>
            </a:r>
            <a:r>
              <a:rPr lang="en-US" sz="11200" dirty="0" smtClean="0"/>
              <a:t> zero and AB5N </a:t>
            </a:r>
            <a:r>
              <a:rPr lang="en-US" sz="11200" dirty="0" smtClean="0"/>
              <a:t>code (</a:t>
            </a:r>
            <a:r>
              <a:rPr lang="en-US" sz="11200" dirty="0" err="1" smtClean="0"/>
              <a:t>CW</a:t>
            </a:r>
            <a:r>
              <a:rPr lang="en-US" sz="11200" dirty="0" smtClean="0"/>
              <a:t> &amp; FT8)</a:t>
            </a:r>
            <a:endParaRPr lang="en-US" sz="11200" dirty="0" smtClean="0"/>
          </a:p>
          <a:p>
            <a:r>
              <a:rPr lang="en-US" sz="11200" dirty="0" smtClean="0"/>
              <a:t>Add filters, </a:t>
            </a:r>
            <a:r>
              <a:rPr lang="en-US" sz="11200" dirty="0" smtClean="0"/>
              <a:t>Power Amp</a:t>
            </a:r>
            <a:r>
              <a:rPr lang="en-US" sz="11200" dirty="0" smtClean="0"/>
              <a:t>, power supply</a:t>
            </a:r>
          </a:p>
          <a:p>
            <a:r>
              <a:rPr lang="en-US" sz="11200" dirty="0" smtClean="0"/>
              <a:t>1 to 25 watts output</a:t>
            </a:r>
          </a:p>
          <a:p>
            <a:r>
              <a:rPr lang="en-US" sz="11200" dirty="0" smtClean="0"/>
              <a:t>Only remote control is ON/OFF</a:t>
            </a:r>
          </a:p>
          <a:p>
            <a:r>
              <a:rPr lang="en-US" sz="11200" dirty="0" smtClean="0"/>
              <a:t>Use A/D inputs to measure Forward &amp;</a:t>
            </a:r>
            <a:br>
              <a:rPr lang="en-US" sz="11200" dirty="0" smtClean="0"/>
            </a:br>
            <a:r>
              <a:rPr lang="en-US" sz="11200" dirty="0" smtClean="0"/>
              <a:t>  Reflected Power</a:t>
            </a:r>
          </a:p>
          <a:p>
            <a:r>
              <a:rPr lang="en-US" sz="11200" dirty="0" smtClean="0"/>
              <a:t>Reduce power when </a:t>
            </a:r>
            <a:r>
              <a:rPr lang="en-US" sz="11200" dirty="0" err="1" smtClean="0"/>
              <a:t>SWR</a:t>
            </a:r>
            <a:r>
              <a:rPr lang="en-US" sz="11200" dirty="0" smtClean="0"/>
              <a:t> &gt; 2.0</a:t>
            </a:r>
          </a:p>
          <a:p>
            <a:pPr lvl="1"/>
            <a:r>
              <a:rPr lang="en-US" sz="9600" dirty="0" smtClean="0"/>
              <a:t>Will reduce as much as 12 </a:t>
            </a:r>
            <a:r>
              <a:rPr lang="en-US" sz="9600" dirty="0" err="1" smtClean="0"/>
              <a:t>db</a:t>
            </a:r>
            <a:r>
              <a:rPr lang="en-US" sz="9600" dirty="0" smtClean="0"/>
              <a:t> in software</a:t>
            </a:r>
          </a:p>
          <a:p>
            <a:pPr lvl="1"/>
            <a:r>
              <a:rPr lang="en-US" sz="9600" dirty="0" smtClean="0"/>
              <a:t>Can also shutdown the Power Amp</a:t>
            </a:r>
          </a:p>
          <a:p>
            <a:r>
              <a:rPr lang="en-US" sz="11200" dirty="0" smtClean="0"/>
              <a:t>Modify code to add Power/</a:t>
            </a:r>
            <a:r>
              <a:rPr lang="en-US" sz="11200" dirty="0" err="1" smtClean="0"/>
              <a:t>SWR</a:t>
            </a:r>
            <a:r>
              <a:rPr lang="en-US" sz="11200" dirty="0" smtClean="0"/>
              <a:t> to </a:t>
            </a:r>
            <a:r>
              <a:rPr lang="en-US" sz="11200" dirty="0" smtClean="0"/>
              <a:t>beacon </a:t>
            </a:r>
            <a:r>
              <a:rPr lang="en-US" sz="11200" dirty="0" err="1" smtClean="0"/>
              <a:t>msg</a:t>
            </a:r>
            <a:endParaRPr lang="en-US" sz="11200" dirty="0" smtClean="0"/>
          </a:p>
          <a:p>
            <a:pPr lvl="1"/>
            <a:r>
              <a:rPr lang="en-US" sz="9600" dirty="0" smtClean="0"/>
              <a:t>WY6K EM13QB 9w/1.4</a:t>
            </a:r>
          </a:p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93471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6093"/>
            <a:ext cx="7696200" cy="5740877"/>
          </a:xfrm>
        </p:spPr>
      </p:pic>
    </p:spTree>
    <p:extLst>
      <p:ext uri="{BB962C8B-B14F-4D97-AF65-F5344CB8AC3E}">
        <p14:creationId xmlns:p14="http://schemas.microsoft.com/office/powerpoint/2010/main" val="10418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878"/>
            <a:ext cx="9144000" cy="69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1" y="-53262"/>
            <a:ext cx="9200287" cy="69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7561"/>
            <a:ext cx="8077200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Little Brother:  ADF4351</a:t>
            </a:r>
            <a:br>
              <a:rPr lang="en-US" sz="4400" dirty="0" smtClean="0"/>
            </a:br>
            <a:r>
              <a:rPr lang="en-US" sz="4400" dirty="0" smtClean="0"/>
              <a:t>4.5 GHz for $58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6" y="1923361"/>
            <a:ext cx="8602275" cy="49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" y="0"/>
            <a:ext cx="9106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30 Watts Buck for $5 with </a:t>
            </a:r>
            <a:r>
              <a:rPr lang="en-US" sz="4400" dirty="0" err="1" smtClean="0"/>
              <a:t>DVM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600" dirty="0" smtClean="0"/>
              <a:t>(switching)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8" y="1935163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246432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" y="4248"/>
            <a:ext cx="9106278" cy="684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79"/>
            <a:ext cx="9143999" cy="69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" y="1135253"/>
            <a:ext cx="9125138" cy="573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2812</TotalTime>
  <Words>1043</Words>
  <Application>Microsoft Office PowerPoint</Application>
  <PresentationFormat>On-screen Show (4:3)</PresentationFormat>
  <Paragraphs>201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Flow</vt:lpstr>
      <vt:lpstr>Cheap is good</vt:lpstr>
      <vt:lpstr>Dispel Faulty Notions</vt:lpstr>
      <vt:lpstr>Interesting Function Modules</vt:lpstr>
      <vt:lpstr>Recurring Theme</vt:lpstr>
      <vt:lpstr>Application Engineers</vt:lpstr>
      <vt:lpstr>Pay attention to the chip</vt:lpstr>
      <vt:lpstr>28 volts for relays for $.75 (switching)</vt:lpstr>
      <vt:lpstr>300 Watts 20 A Buck for $10 (switching)</vt:lpstr>
      <vt:lpstr>30 Watts Buck for $5 with DVM (switching)</vt:lpstr>
      <vt:lpstr>I prefer China – others are no better, just more expensive</vt:lpstr>
      <vt:lpstr>I prefer China – others are no better, just more expensive</vt:lpstr>
      <vt:lpstr>Actually, it’s better</vt:lpstr>
      <vt:lpstr>Even comes with Characterization</vt:lpstr>
      <vt:lpstr>By the dozen</vt:lpstr>
      <vt:lpstr>LDO also</vt:lpstr>
      <vt:lpstr>Not just DC/DC</vt:lpstr>
      <vt:lpstr>Buy it when you find it</vt:lpstr>
      <vt:lpstr>Noise Floor?   (ON)</vt:lpstr>
      <vt:lpstr>Noise Floor?   (OFF)</vt:lpstr>
      <vt:lpstr>Audio Power Amps</vt:lpstr>
      <vt:lpstr>Audio Power Amps</vt:lpstr>
      <vt:lpstr>Audio Power Amps</vt:lpstr>
      <vt:lpstr>Many sellers – many prices</vt:lpstr>
      <vt:lpstr>LNAs Up to 4 Gig NF &lt; 0.6 @ 1 GHz,  NF &lt;1.0 @ 2.2 GHz</vt:lpstr>
      <vt:lpstr>Shielded</vt:lpstr>
      <vt:lpstr>Enclosed</vt:lpstr>
      <vt:lpstr>Digital Voltmeter</vt:lpstr>
      <vt:lpstr>Digital Voltmeter – panel mount</vt:lpstr>
      <vt:lpstr>Precision Voltage Reference 2.5, 5, 7.5, 10 volts AD584:  0.1% &amp; 15ppm</vt:lpstr>
      <vt:lpstr>Noise Source Up to 6 GHz – others to 10GHz +</vt:lpstr>
      <vt:lpstr>Noise Source Spectrum to 150 MHz (w/ atten)</vt:lpstr>
      <vt:lpstr>Noise Source Spectrum to 2.5 GHz (33 db atten)</vt:lpstr>
      <vt:lpstr>Signal Source Antenna Range…</vt:lpstr>
      <vt:lpstr>Characterize Filters Before the filter</vt:lpstr>
      <vt:lpstr>After 2.6 MHz High Pass filter</vt:lpstr>
      <vt:lpstr>Bandpass filter: 118 – 136 MHz</vt:lpstr>
      <vt:lpstr>RTL-SDR V3 dongle Pretty good spectrum Analyzer</vt:lpstr>
      <vt:lpstr>Power Meter 1 MHz – 10 GHz:  $33</vt:lpstr>
      <vt:lpstr>How Good?</vt:lpstr>
      <vt:lpstr>With coax loss on HP435</vt:lpstr>
      <vt:lpstr>Damn Good – 2 meters</vt:lpstr>
      <vt:lpstr>Damn Good – 2 meters</vt:lpstr>
      <vt:lpstr>How about 10 GHz?</vt:lpstr>
      <vt:lpstr>How about 10 GHz?</vt:lpstr>
      <vt:lpstr>Damn good at 10 GHz</vt:lpstr>
      <vt:lpstr>Enter an offset</vt:lpstr>
      <vt:lpstr>Enter an offset</vt:lpstr>
      <vt:lpstr>50 MHz Counter: $4.30</vt:lpstr>
      <vt:lpstr>Be careful about shipping</vt:lpstr>
      <vt:lpstr>Same unit – reasonable shipping</vt:lpstr>
      <vt:lpstr>Even Cheaper</vt:lpstr>
      <vt:lpstr>65 MHz Counter: $8</vt:lpstr>
      <vt:lpstr>1.1 GHz Counter: $10</vt:lpstr>
      <vt:lpstr>Difference in size…</vt:lpstr>
      <vt:lpstr>Up to 2.4 GHz:  $9.59</vt:lpstr>
      <vt:lpstr>Go crazy for $82</vt:lpstr>
      <vt:lpstr>3 watt RF Amp -  2 to 700 MHz: $15 </vt:lpstr>
      <vt:lpstr>1W 6GHz Variable Attenuator: $24</vt:lpstr>
      <vt:lpstr>CW Keyer</vt:lpstr>
      <vt:lpstr>GPS Reference Freq. Std – 10 MHz</vt:lpstr>
      <vt:lpstr>NanoVNA – 50 kHz to 900 Mhz</vt:lpstr>
      <vt:lpstr>NanoVNA</vt:lpstr>
      <vt:lpstr>NanoVNA</vt:lpstr>
      <vt:lpstr>NanoVNA</vt:lpstr>
      <vt:lpstr>NanoVNA-H history</vt:lpstr>
      <vt:lpstr>Schematic</vt:lpstr>
      <vt:lpstr>NanoVNA Fits the model</vt:lpstr>
      <vt:lpstr>PowerPoint Presentation</vt:lpstr>
      <vt:lpstr>NanoVNA – F</vt:lpstr>
      <vt:lpstr>NanoVNA – F</vt:lpstr>
      <vt:lpstr>NanoVNA–H:  V2</vt:lpstr>
      <vt:lpstr>NanoVNA-saver PC Software</vt:lpstr>
      <vt:lpstr>2.6 MHz High Pass (RTL-SDR)</vt:lpstr>
      <vt:lpstr>FM BC Notch</vt:lpstr>
      <vt:lpstr>NanoVNA-saver</vt:lpstr>
      <vt:lpstr>NanoVNA-saver</vt:lpstr>
      <vt:lpstr>NanoVNA-saver Sweep Settings</vt:lpstr>
      <vt:lpstr>Signal Source 250Mhz – 13.6 Ghz</vt:lpstr>
      <vt:lpstr>10 gig rig</vt:lpstr>
      <vt:lpstr>RF Zero - $55 delivered</vt:lpstr>
      <vt:lpstr>PowerPoint Presentation</vt:lpstr>
      <vt:lpstr>Easy setup with Terminal Program</vt:lpstr>
      <vt:lpstr>2 meter Beacon</vt:lpstr>
      <vt:lpstr>PowerPoint Presentation</vt:lpstr>
      <vt:lpstr>PowerPoint Presentation</vt:lpstr>
      <vt:lpstr>PowerPoint Presentation</vt:lpstr>
      <vt:lpstr>PowerPoint Presentation</vt:lpstr>
      <vt:lpstr>Little Brother:  ADF4351 4.5 GHz for $58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Watts</dc:creator>
  <cp:lastModifiedBy>Mike Watts</cp:lastModifiedBy>
  <cp:revision>198</cp:revision>
  <dcterms:created xsi:type="dcterms:W3CDTF">2019-12-04T16:52:51Z</dcterms:created>
  <dcterms:modified xsi:type="dcterms:W3CDTF">2019-12-07T05:30:09Z</dcterms:modified>
</cp:coreProperties>
</file>