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6" r:id="rId2"/>
    <p:sldId id="301" r:id="rId3"/>
    <p:sldId id="356" r:id="rId4"/>
    <p:sldId id="357" r:id="rId5"/>
    <p:sldId id="358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4" r:id="rId30"/>
    <p:sldId id="385" r:id="rId31"/>
    <p:sldId id="386" r:id="rId32"/>
    <p:sldId id="383" r:id="rId33"/>
    <p:sldId id="387" r:id="rId34"/>
    <p:sldId id="388" r:id="rId35"/>
    <p:sldId id="389" r:id="rId36"/>
    <p:sldId id="390" r:id="rId37"/>
    <p:sldId id="391" r:id="rId38"/>
    <p:sldId id="277" r:id="rId3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97" autoAdjust="0"/>
    <p:restoredTop sz="93758" autoAdjust="0"/>
  </p:normalViewPr>
  <p:slideViewPr>
    <p:cSldViewPr>
      <p:cViewPr varScale="1">
        <p:scale>
          <a:sx n="124" d="100"/>
          <a:sy n="124" d="100"/>
        </p:scale>
        <p:origin x="93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A36A3583-92B5-43CF-15D8-3982DBA5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3EBA7798-CF46-5F92-FF5E-BA6DFB91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CDC06C57-2127-E56C-AFD8-6CBB336A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3F99F321-EFDC-85C1-C397-58F5EA2BF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EA76B315-5F94-6EB9-3ABB-577256CFF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2C582D93-2E36-710E-28D6-24FBDC5A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46C09FAC-6FCE-C365-94B2-016C4C4F6F5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EE5B524E-A831-A38A-DDB6-3B70875CE3A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8" name="Rectangle 9">
            <a:extLst>
              <a:ext uri="{FF2B5EF4-FFF2-40B4-BE49-F238E27FC236}">
                <a16:creationId xmlns:a16="http://schemas.microsoft.com/office/drawing/2014/main" id="{35A38D8D-C2D5-C9E4-3C78-6C9EAC48034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A0D12AF-E22B-9F76-7173-6216995121A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B340AA2E-636D-2B92-C3B9-1BB4F985025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0CA40B53-EBBB-E93B-00F1-6391536AA3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C433420-F43C-4C22-ACEA-E9004FB02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>
            <a:extLst>
              <a:ext uri="{FF2B5EF4-FFF2-40B4-BE49-F238E27FC236}">
                <a16:creationId xmlns:a16="http://schemas.microsoft.com/office/drawing/2014/main" id="{8D3C0BC0-DC1F-87C6-3922-38830BB794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4F6CEC-FC76-4544-8D94-1AF064DBCA6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9F444A02-EC55-A69D-1EEC-7C0AAA527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A789C58A-5CD9-8EA7-0E02-427A1A28A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91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929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41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83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0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063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72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392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386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8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76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002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990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865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04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375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637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501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6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09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511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186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632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842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712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691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311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7782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04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82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87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838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03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35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B2A622B6-8309-FC60-6A6D-CB06F5EC72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AC97BE-DA46-4A16-99F3-CE9A0F5C1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CC9FF43-BA48-FC9C-567F-2829EED22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B9EC779-BBF7-1E14-58DB-847B5DC4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12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4919E05-ED06-C816-1170-5DE496068FB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1BF4A035-D283-B4E0-EC67-00011F34824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5C13-A09F-4BCF-B12B-985C726EA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85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B63853B-8966-D967-3C95-DB9BEE96867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31F7F93-8C2E-8BE2-DF42-22152BDA7E1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9B2A-13C9-4522-AFE6-025BB55A3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28600"/>
            <a:ext cx="2054225" cy="5888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3450" cy="5888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DAF0672-E30C-34DE-CB21-C7CCF315140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E61F4D3-5C39-8413-166D-1508D8521AB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E893C-EC30-4A9C-A09B-625CD4E58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79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4674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959DBA9-FAEF-A626-EB7C-E170F7D5EDE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DA31A2D1-7C8F-32E6-86C0-DBAE5699B8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D3CC-D78D-4358-BB2B-C433EFAF6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4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3066F54-48CE-EC1E-FF88-7E94F0571D1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F706C98-FB69-2CC2-1188-F491E5E286E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E3315-DA1B-4B6E-B360-53E08A357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1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08D11D0-817F-7ACF-8F09-8208CF5AFF5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D4B92D2-BB43-8F7D-F118-308762DD3F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4AE8-790A-4C87-8DA9-77FAD68A8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66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C7810E1-19F0-3557-A22F-CC2B373E03B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42541EA-6739-BF11-2A97-43063D4F97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E838A-3D40-49BF-A3AE-96B5F6CA4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2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0F2C40A-ED98-0D9B-832E-2BE86D2003D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096425A-7CE1-0107-81D4-E7BB63B1F7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3F42C-7BDA-4A51-BDEE-90C6ACC2F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00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3024DEC-C051-AECD-40C7-960AD211900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DBE0934-D849-B738-6143-09BDA64E78D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54FE-9321-4705-B67F-288FF9AAF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6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22E27EC7-940B-5FB4-CD5E-CF206D5305B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C68C65F1-DE50-4F0B-6794-D9B051B3719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38AD-8C8E-4496-953B-ABA52E575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3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FF2ED6F-AF73-E274-0B34-23A766FA540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0B7F576-83C1-619C-69BA-B6FA393D84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028D-4112-49F3-BCBE-8CCE2DD20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09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A13A058-9C09-68E4-3C95-1EE9E12B80E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18A0530-2FDC-85E2-8E48-048BF86087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3F3AA-D6FD-4082-A083-545E04133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94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056CCD20-3B5B-9D7C-8128-DBCF1B08E381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0"/>
            <a:ext cx="9258300" cy="6848475"/>
            <a:chOff x="-48" y="0"/>
            <a:chExt cx="5832" cy="4314"/>
          </a:xfrm>
        </p:grpSpPr>
        <p:sp>
          <p:nvSpPr>
            <p:cNvPr id="1031" name="AutoShape 2">
              <a:extLst>
                <a:ext uri="{FF2B5EF4-FFF2-40B4-BE49-F238E27FC236}">
                  <a16:creationId xmlns:a16="http://schemas.microsoft.com/office/drawing/2014/main" id="{85DBF961-A5EE-C386-E534-42608DCB64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40" y="8"/>
              <a:ext cx="1386" cy="378"/>
            </a:xfrm>
            <a:prstGeom prst="rtTriangl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graphicFrame>
          <p:nvGraphicFramePr>
            <p:cNvPr id="1032" name="Object 3">
              <a:extLst>
                <a:ext uri="{FF2B5EF4-FFF2-40B4-BE49-F238E27FC236}">
                  <a16:creationId xmlns:a16="http://schemas.microsoft.com/office/drawing/2014/main" id="{F8E13552-6268-BBC4-6A93-0B328FD92A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31" y="0"/>
            <a:ext cx="5786" cy="4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9142857" imgH="6857143" progId="">
                    <p:embed/>
                  </p:oleObj>
                </mc:Choice>
                <mc:Fallback>
                  <p:oleObj r:id="rId14" imgW="9142857" imgH="6857143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" y="0"/>
                          <a:ext cx="5786" cy="4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 Box 4">
              <a:extLst>
                <a:ext uri="{FF2B5EF4-FFF2-40B4-BE49-F238E27FC236}">
                  <a16:creationId xmlns:a16="http://schemas.microsoft.com/office/drawing/2014/main" id="{E085B987-DFA8-5C91-736E-880BB7795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8" y="237"/>
              <a:ext cx="325" cy="1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900" b="1">
                  <a:solidFill>
                    <a:srgbClr val="FFFFFF"/>
                  </a:solidFill>
                </a:rPr>
                <a:t>W5HN</a:t>
              </a:r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CFE6E220-3AD8-6289-EE65-53BCE8B8D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5" y="152"/>
              <a:ext cx="809" cy="699"/>
              <a:chOff x="4975" y="152"/>
              <a:chExt cx="809" cy="699"/>
            </a:xfrm>
          </p:grpSpPr>
          <p:sp>
            <p:nvSpPr>
              <p:cNvPr id="1030" name="Text Box 6">
                <a:extLst>
                  <a:ext uri="{FF2B5EF4-FFF2-40B4-BE49-F238E27FC236}">
                    <a16:creationId xmlns:a16="http://schemas.microsoft.com/office/drawing/2014/main" id="{EF398ADB-0768-EA75-AF1B-A6454C0E7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9" y="152"/>
                <a:ext cx="289" cy="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900"/>
                  <a:t>North</a:t>
                </a:r>
              </a:p>
            </p:txBody>
          </p:sp>
          <p:sp>
            <p:nvSpPr>
              <p:cNvPr id="3" name="Text Box 7">
                <a:extLst>
                  <a:ext uri="{FF2B5EF4-FFF2-40B4-BE49-F238E27FC236}">
                    <a16:creationId xmlns:a16="http://schemas.microsoft.com/office/drawing/2014/main" id="{D69CC0B9-4BF8-D9CD-0A8D-1709D066F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9" y="277"/>
                <a:ext cx="308" cy="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900"/>
                  <a:t>Texas</a:t>
                </a:r>
              </a:p>
            </p:txBody>
          </p:sp>
          <p:sp>
            <p:nvSpPr>
              <p:cNvPr id="4" name="Text Box 8">
                <a:extLst>
                  <a:ext uri="{FF2B5EF4-FFF2-40B4-BE49-F238E27FC236}">
                    <a16:creationId xmlns:a16="http://schemas.microsoft.com/office/drawing/2014/main" id="{67DF1B7F-1CB1-B396-7A1B-B7885020D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9" y="584"/>
                <a:ext cx="455" cy="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900"/>
                  <a:t>Microwave</a:t>
                </a:r>
              </a:p>
            </p:txBody>
          </p:sp>
          <p:sp>
            <p:nvSpPr>
              <p:cNvPr id="1033" name="Text Box 9">
                <a:extLst>
                  <a:ext uri="{FF2B5EF4-FFF2-40B4-BE49-F238E27FC236}">
                    <a16:creationId xmlns:a16="http://schemas.microsoft.com/office/drawing/2014/main" id="{880FBC4D-C844-66E7-8DF7-C3CC55F986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9" y="706"/>
                <a:ext cx="350" cy="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900"/>
                  <a:t>Society</a:t>
                </a:r>
              </a:p>
            </p:txBody>
          </p:sp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70ACE91F-FC32-4074-953F-D8456E89B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9" y="404"/>
                <a:ext cx="385" cy="1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200" b="1">
                    <a:solidFill>
                      <a:srgbClr val="FF0000"/>
                    </a:solidFill>
                  </a:rPr>
                  <a:t>NTMS</a:t>
                </a:r>
              </a:p>
            </p:txBody>
          </p:sp>
          <p:graphicFrame>
            <p:nvGraphicFramePr>
              <p:cNvPr id="1040" name="Object 11">
                <a:extLst>
                  <a:ext uri="{FF2B5EF4-FFF2-40B4-BE49-F238E27FC236}">
                    <a16:creationId xmlns:a16="http://schemas.microsoft.com/office/drawing/2014/main" id="{573E3C2F-1CD2-FDAF-5906-76DF7815733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75" y="173"/>
              <a:ext cx="396" cy="6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6" imgW="812412" imgH="1358730" progId="">
                      <p:embed/>
                    </p:oleObj>
                  </mc:Choice>
                  <mc:Fallback>
                    <p:oleObj r:id="rId16" imgW="812412" imgH="1358730" progId="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5" y="173"/>
                            <a:ext cx="396" cy="6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7" name="Rectangle 12">
            <a:extLst>
              <a:ext uri="{FF2B5EF4-FFF2-40B4-BE49-F238E27FC236}">
                <a16:creationId xmlns:a16="http://schemas.microsoft.com/office/drawing/2014/main" id="{0D16D2E3-125B-BD3F-9723-BE49C91A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4674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88EDB172-03FF-78BE-6F98-A0BD038A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3EA9BD0C-EF16-A2EB-2998-0119E29152F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57200" y="6381750"/>
            <a:ext cx="2886075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658BDFEA-8486-CC82-83DA-6C804C0413D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81750"/>
            <a:ext cx="2124075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D46445-D829-4A43-B1DD-9A3383F35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669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669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669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rmodynami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Quantum_noise" TargetMode="External"/><Relationship Id="rId5" Type="http://schemas.openxmlformats.org/officeDocument/2006/relationships/hyperlink" Target="https://en.wikipedia.org/wiki/Cryogenically" TargetMode="External"/><Relationship Id="rId4" Type="http://schemas.openxmlformats.org/officeDocument/2006/relationships/hyperlink" Target="https://en.wikipedia.org/wiki/Electrical_resistance_and_conductan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pacitive_coupling" TargetMode="External"/><Relationship Id="rId3" Type="http://schemas.openxmlformats.org/officeDocument/2006/relationships/hyperlink" Target="https://en.wikipedia.org/wiki/Electron" TargetMode="External"/><Relationship Id="rId7" Type="http://schemas.openxmlformats.org/officeDocument/2006/relationships/hyperlink" Target="https://en.wikipedia.org/wiki/Inductive_coupl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lectric_current" TargetMode="External"/><Relationship Id="rId5" Type="http://schemas.openxmlformats.org/officeDocument/2006/relationships/hyperlink" Target="https://en.wikipedia.org/wiki/Voltage" TargetMode="External"/><Relationship Id="rId4" Type="http://schemas.openxmlformats.org/officeDocument/2006/relationships/hyperlink" Target="https://en.wikipedia.org/wiki/Electrical_conducto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araday_c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round_loop_(electricity)" TargetMode="External"/><Relationship Id="rId4" Type="http://schemas.openxmlformats.org/officeDocument/2006/relationships/hyperlink" Target="https://en.wikipedia.org/wiki/Capacitive_coupl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ielded_cab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ne_frequency" TargetMode="External"/><Relationship Id="rId5" Type="http://schemas.openxmlformats.org/officeDocument/2006/relationships/hyperlink" Target="https://en.wikipedia.org/wiki/Band-stop_filter" TargetMode="External"/><Relationship Id="rId4" Type="http://schemas.openxmlformats.org/officeDocument/2006/relationships/hyperlink" Target="https://en.wikipedia.org/wiki/Twisted_pai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>
            <a:extLst>
              <a:ext uri="{FF2B5EF4-FFF2-40B4-BE49-F238E27FC236}">
                <a16:creationId xmlns:a16="http://schemas.microsoft.com/office/drawing/2014/main" id="{97FFE606-C4FC-49EA-4771-85C7514E3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3075" name="Slide Number Placeholder 3">
            <a:extLst>
              <a:ext uri="{FF2B5EF4-FFF2-40B4-BE49-F238E27FC236}">
                <a16:creationId xmlns:a16="http://schemas.microsoft.com/office/drawing/2014/main" id="{88785C8B-31E2-0882-6A4E-86BBB1B6BD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0E9FEA-D352-484A-BF41-DC44FDCA9E56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076" name="Rectangle 1">
            <a:extLst>
              <a:ext uri="{FF2B5EF4-FFF2-40B4-BE49-F238E27FC236}">
                <a16:creationId xmlns:a16="http://schemas.microsoft.com/office/drawing/2014/main" id="{915A05BD-921A-B32E-4D50-A41C4B6CB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0" y="1524000"/>
            <a:ext cx="4381500" cy="17399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en-US" altLang="en-US" dirty="0"/>
            </a:br>
            <a:br>
              <a:rPr lang="en-US" altLang="en-US" dirty="0"/>
            </a:br>
            <a:r>
              <a:rPr lang="en-US" altLang="en-US" sz="2800" dirty="0">
                <a:solidFill>
                  <a:srgbClr val="0070C0"/>
                </a:solidFill>
              </a:rPr>
              <a:t>LDO noise effects – part 1</a:t>
            </a:r>
            <a:br>
              <a:rPr lang="en-US" altLang="en-US" sz="2800" dirty="0">
                <a:solidFill>
                  <a:srgbClr val="0070C0"/>
                </a:solidFill>
              </a:rPr>
            </a:br>
            <a:br>
              <a:rPr lang="en-US" altLang="en-US" sz="2800" dirty="0">
                <a:solidFill>
                  <a:srgbClr val="0070C0"/>
                </a:solidFill>
              </a:rPr>
            </a:br>
            <a:r>
              <a:rPr lang="en-US" altLang="en-US" sz="2800" dirty="0">
                <a:solidFill>
                  <a:srgbClr val="0070C0"/>
                </a:solidFill>
              </a:rPr>
              <a:t>July 1, 2023</a:t>
            </a:r>
            <a:br>
              <a:rPr lang="en-US" altLang="en-US" sz="2800" dirty="0">
                <a:solidFill>
                  <a:srgbClr val="0070C0"/>
                </a:solidFill>
              </a:rPr>
            </a:br>
            <a:br>
              <a:rPr lang="en-US" altLang="en-US" sz="2800" dirty="0">
                <a:solidFill>
                  <a:srgbClr val="0070C0"/>
                </a:solidFill>
              </a:rPr>
            </a:br>
            <a:r>
              <a:rPr lang="en-US" altLang="en-US" sz="2800" dirty="0">
                <a:solidFill>
                  <a:srgbClr val="0070C0"/>
                </a:solidFill>
              </a:rPr>
              <a:t>KM5PO &amp; KI5EMN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In the shop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indent="0"/>
            <a:r>
              <a:rPr lang="en-US" sz="1800" dirty="0"/>
              <a:t>Noise measuring setup</a:t>
            </a:r>
            <a:endParaRPr lang="en-US" alt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20BF4-C0E7-C33B-AAD1-AC8469AF9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757" y="1828800"/>
            <a:ext cx="4914286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6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In the shop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indent="0"/>
            <a:r>
              <a:rPr lang="en-US" sz="1800" dirty="0"/>
              <a:t>Protection for soundcard</a:t>
            </a:r>
            <a:endParaRPr lang="en-US" alt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B7B68-5C99-8355-69E6-E2B6D6D2D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057400"/>
            <a:ext cx="36576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In the shop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indent="0"/>
            <a:r>
              <a:rPr lang="en-US" sz="1800" dirty="0"/>
              <a:t>Ready to measure</a:t>
            </a:r>
            <a:endParaRPr lang="en-US" alt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590EA-57D4-417F-7DB2-3CF688BAB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76718"/>
            <a:ext cx="3823446" cy="382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C6070-47B0-383C-CD7C-CE8FF54C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81200"/>
            <a:ext cx="3186206" cy="3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50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Calibrated system – laptop powered 6-10-23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of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.001v (1 mV) in the tin can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110139-789D-04A0-B0C8-9AAFE14A1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Calibrated system – laptop powered 6-10-23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Measurement of 1 Khz at .001v (1 mV) in the tin can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1" name="Picture 1" descr="A screen shot of a graph&#10;&#10;Description automatically generated with low confidence">
            <a:extLst>
              <a:ext uri="{FF2B5EF4-FFF2-40B4-BE49-F238E27FC236}">
                <a16:creationId xmlns:a16="http://schemas.microsoft.com/office/drawing/2014/main" id="{858703A8-1F6D-A094-4A81-B8710C78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59531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45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Calibrated system – laptop powered 6-10-23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of 51 ohm resistor in the tin can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ripple at 60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hz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36AC997-EC98-E325-52FD-108D34FA0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369244"/>
            <a:ext cx="5943600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24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Calibrated system – laptop on battery 6-10-23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of 51 ohm resistor in the tin can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 of 1.74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20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~280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average noise &lt; 20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 shot of a graph&#10;&#10;Description automatically generated with medium confidence">
            <a:extLst>
              <a:ext uri="{FF2B5EF4-FFF2-40B4-BE49-F238E27FC236}">
                <a16:creationId xmlns:a16="http://schemas.microsoft.com/office/drawing/2014/main" id="{495ECB4B-15A3-7F19-D344-99F2C8637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478101"/>
            <a:ext cx="5943600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8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Calibrated system – laptop on battery 6-10-23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of 51 ohm resistor in the tin can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 of 1.74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20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~280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average noise &lt; 20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 shot of a graph&#10;&#10;Description automatically generated with medium confidence">
            <a:extLst>
              <a:ext uri="{FF2B5EF4-FFF2-40B4-BE49-F238E27FC236}">
                <a16:creationId xmlns:a16="http://schemas.microsoft.com/office/drawing/2014/main" id="{495ECB4B-15A3-7F19-D344-99F2C8637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478101"/>
            <a:ext cx="5943600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7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LM317 number 1 breadboarded circuit (12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–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– 51 ohm load - 75 mA draw)  ~ 5-7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peaks below 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broad peak of 15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 mV spike at 35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C29B0-79C9-B280-C2ED-FE580A92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626565"/>
            <a:ext cx="5943600" cy="355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0C1C0-7B92-DE54-767D-EF5D47F1D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48" y="2243618"/>
            <a:ext cx="4092154" cy="2314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75648-2A43-76AC-62E6-3A25AEB39E5B}"/>
              </a:ext>
            </a:extLst>
          </p:cNvPr>
          <p:cNvSpPr txBox="1"/>
          <p:nvPr/>
        </p:nvSpPr>
        <p:spPr>
          <a:xfrm>
            <a:off x="421656" y="5002527"/>
            <a:ext cx="1178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.003 % of 5v=15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06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MH-MINI-360 (12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–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– 51 ohm load)  ~6 to 10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peaks &lt;500 Hz, rising noise of 10 to 40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20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peak of ~ 1 mV at 12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6E538C5-6776-1BB7-8956-8358271FF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62200"/>
            <a:ext cx="6103620" cy="36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41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Sparkos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SS7805 (12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–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– 51 ohm load - 120 mA draw)  ~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peak at 120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otherwise &lt; 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50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20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5 mV spike at 35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8EC5D25-D48B-C327-9C83-D07505BC5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5943600" cy="355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0D590-C4AC-A980-205D-59FB247EC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882153"/>
            <a:ext cx="3190476" cy="1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“Noise” is everywhere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600200"/>
            <a:ext cx="8229600" cy="3048000"/>
          </a:xfrm>
        </p:spPr>
        <p:txBody>
          <a:bodyPr/>
          <a:lstStyle/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2000" dirty="0"/>
              <a:t>Noise is an unwanted disturbance in an electrical signal</a:t>
            </a:r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2000" dirty="0"/>
              <a:t>Noise generated by electronic devices varies greatly as it is produced by several different effects.</a:t>
            </a:r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2000" dirty="0"/>
              <a:t>In particular, noise is inherent in physics and central to </a:t>
            </a:r>
            <a:r>
              <a:rPr lang="en-US" sz="2000" u="sng" dirty="0">
                <a:hlinkClick r:id="rId3" tooltip="Thermodynamic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thermodynamics</a:t>
            </a:r>
            <a:r>
              <a:rPr lang="en-US" sz="2000" dirty="0"/>
              <a:t>. Any conductor with </a:t>
            </a:r>
            <a:r>
              <a:rPr lang="en-US" sz="2000" dirty="0">
                <a:hlinkClick r:id="rId4" tooltip="Electrical resistance and conduct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electrical resistance</a:t>
            </a:r>
            <a:r>
              <a:rPr lang="en-US" sz="2000" dirty="0"/>
              <a:t> will generate thermal noise inherently. The final elimination of thermal noise in electronics can only be achieved </a:t>
            </a:r>
            <a:r>
              <a:rPr lang="en-US" sz="2000" dirty="0">
                <a:hlinkClick r:id="rId5" tooltip="Cryogenical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cryogenically</a:t>
            </a:r>
            <a:r>
              <a:rPr lang="en-US" sz="2000" dirty="0"/>
              <a:t>, and even then </a:t>
            </a:r>
            <a:r>
              <a:rPr lang="en-US" sz="2000" dirty="0">
                <a:hlinkClick r:id="rId6" tooltip="Quantum noi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quantum noise</a:t>
            </a:r>
            <a:r>
              <a:rPr lang="en-US" sz="2000" dirty="0"/>
              <a:t> would remain inherent.</a:t>
            </a:r>
          </a:p>
          <a:p>
            <a:pPr marL="0" indent="0" eaLnBrk="1" hangingPunct="1">
              <a:buClr>
                <a:srgbClr val="006699"/>
              </a:buClr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US" altLang="en-US" sz="2000" dirty="0"/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US" alt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wart power supply 100 mV ripple at 120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hz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 shot of a graph&#10;&#10;Description automatically generated with medium confidence">
            <a:extLst>
              <a:ext uri="{FF2B5EF4-FFF2-40B4-BE49-F238E27FC236}">
                <a16:creationId xmlns:a16="http://schemas.microsoft.com/office/drawing/2014/main" id="{EBDBA598-0F52-A8D5-0311-1E8E35DE2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08837"/>
            <a:ext cx="5951855" cy="356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83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Spectrum effects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output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FFDEF-EA82-008F-2317-4015F7384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828800"/>
            <a:ext cx="6934200" cy="44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01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Spectrum effects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output spectrum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FB437-1EE9-9F9F-754D-53032C82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798"/>
            <a:ext cx="6972300" cy="44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2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82296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iPhone charger (120vAC in 5.0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out)  1 mV spike at 35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79076FA-AF49-4252-04EC-0979F854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357" y="2133600"/>
            <a:ext cx="5966460" cy="35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87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64770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“Switcher power supply” (120vAC in 6.0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out)  I was using back in 2008 to drive a T/R relay for 1296 MHz </a:t>
            </a:r>
          </a:p>
        </p:txBody>
      </p:sp>
      <p:pic>
        <p:nvPicPr>
          <p:cNvPr id="3" name="Picture 2" descr="A screen shot of a graph&#10;&#10;Description automatically generated with low confidence">
            <a:extLst>
              <a:ext uri="{FF2B5EF4-FFF2-40B4-BE49-F238E27FC236}">
                <a16:creationId xmlns:a16="http://schemas.microsoft.com/office/drawing/2014/main" id="{EF777C55-2BE9-9EB0-BDE0-4303CA17F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010" y="2362200"/>
            <a:ext cx="5935980" cy="35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81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Noise measures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64770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Buck converter XL4016E1 number 1 (12vDC in – 5.0vDC out – 100 ohm load – 50 mA draw) ~40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20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broad 100+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spike at 43.2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 mV spike at 35 </a:t>
            </a:r>
          </a:p>
        </p:txBody>
      </p:sp>
      <p:pic>
        <p:nvPicPr>
          <p:cNvPr id="2" name="Picture 1" descr="A screen shot of a graph&#10;&#10;Description automatically generated with low confidence">
            <a:extLst>
              <a:ext uri="{FF2B5EF4-FFF2-40B4-BE49-F238E27FC236}">
                <a16:creationId xmlns:a16="http://schemas.microsoft.com/office/drawing/2014/main" id="{0B2F08B6-32FB-B599-6E64-8DA504BD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286000"/>
            <a:ext cx="5943600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1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Spectrum effects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64770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Wavelab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1819 MHz LO - McCoy 10 MHz OCXO (12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sharing PDU with 24 GHz system (uses XL4016 buck conv) – spur is -37  ~+184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KHz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screen shot of a graph&#10;&#10;Description automatically generated with medium confidence">
            <a:extLst>
              <a:ext uri="{FF2B5EF4-FFF2-40B4-BE49-F238E27FC236}">
                <a16:creationId xmlns:a16="http://schemas.microsoft.com/office/drawing/2014/main" id="{E354AD5E-1A6C-A3E1-AFDA-069FA9C52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08" y="2057400"/>
            <a:ext cx="6476384" cy="40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8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Spectrum effects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306" y="1066800"/>
            <a:ext cx="64770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Wavelab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1819 MHz LO - 5v 10 MHz OCXO powered by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Sparkos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LDO sharing PDU with 24 GHz system (uses XL4016 buck conv) – spur is negligible</a:t>
            </a:r>
          </a:p>
        </p:txBody>
      </p:sp>
      <p:pic>
        <p:nvPicPr>
          <p:cNvPr id="2" name="Picture 1" descr="A screen shot of a graph&#10;&#10;Description automatically generated with medium confidence">
            <a:extLst>
              <a:ext uri="{FF2B5EF4-FFF2-40B4-BE49-F238E27FC236}">
                <a16:creationId xmlns:a16="http://schemas.microsoft.com/office/drawing/2014/main" id="{5DE10DD5-D381-2B1B-D052-FF1416113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13930"/>
            <a:ext cx="6373906" cy="39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96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Focus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DBF3F-3EBA-1F29-3BCE-89B7BEDB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159" y="1377990"/>
            <a:ext cx="3339399" cy="4108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9D2BD-08B8-76B3-84DF-4CAB2E963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442" y="1490256"/>
            <a:ext cx="2997108" cy="39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25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Focus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CCB9B-CC49-5C9C-3206-9CFBB59D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379924"/>
            <a:ext cx="7391400" cy="47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1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“Noise” types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1800" dirty="0"/>
              <a:t>Thermal </a:t>
            </a:r>
            <a:r>
              <a:rPr lang="en-US" sz="1200" dirty="0"/>
              <a:t>generated by the random thermal motion of charge carriers (usually </a:t>
            </a:r>
            <a:r>
              <a:rPr lang="en-US" sz="1200" dirty="0">
                <a:hlinkClick r:id="rId3" tooltip="Electr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electrons</a:t>
            </a:r>
            <a:r>
              <a:rPr lang="en-US" sz="1200" dirty="0"/>
              <a:t>), inside an </a:t>
            </a:r>
            <a:r>
              <a:rPr lang="en-US" sz="1200" dirty="0">
                <a:hlinkClick r:id="rId4" tooltip="Electrical conduct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electrical conductor</a:t>
            </a:r>
            <a:r>
              <a:rPr lang="en-US" sz="1200" dirty="0"/>
              <a:t>, which happens regardless of any applied </a:t>
            </a:r>
            <a:r>
              <a:rPr lang="en-US" sz="1200" dirty="0">
                <a:hlinkClick r:id="rId5" tooltip="Volt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voltage</a:t>
            </a:r>
            <a:endParaRPr lang="en-US" sz="1200" dirty="0"/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1800" dirty="0"/>
              <a:t>Shot 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dirty="0"/>
              <a:t>random statistical fluctuations of the </a:t>
            </a:r>
            <a:r>
              <a:rPr lang="en-US" sz="1200" dirty="0">
                <a:hlinkClick r:id="rId6" tooltip="Electric curr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 current</a:t>
            </a:r>
            <a:r>
              <a:rPr lang="en-US" sz="1200" dirty="0"/>
              <a:t> when the charge carriers (such as electrons) traverse a gap. If electrons flow across a barrier, then they have discrete arrival times</a:t>
            </a:r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1800" dirty="0"/>
              <a:t>Partition </a:t>
            </a:r>
            <a:r>
              <a:rPr lang="en-US" sz="1200" dirty="0"/>
              <a:t>where current divides between two (or more) paths</a:t>
            </a:r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1800" dirty="0"/>
              <a:t>Flicker </a:t>
            </a:r>
            <a:r>
              <a:rPr lang="en-US" sz="1200" dirty="0"/>
              <a:t>a signal or process with a frequency spectrum that falls off steadily into the higher frequencies</a:t>
            </a:r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1800" dirty="0"/>
              <a:t>Burst </a:t>
            </a:r>
            <a:r>
              <a:rPr lang="en-US" sz="1200" dirty="0"/>
              <a:t>sudden step-like transitions between two or more discrete voltage or current levels</a:t>
            </a:r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1800" dirty="0"/>
              <a:t>Transit-time </a:t>
            </a:r>
            <a:r>
              <a:rPr lang="en-US" sz="1200" dirty="0"/>
              <a:t>If the time taken by the electrons to travel from emitter to collector in a transistor becomes comparable to the period of the signal being amplified</a:t>
            </a:r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1800" dirty="0"/>
              <a:t>Coupled</a:t>
            </a:r>
          </a:p>
          <a:p>
            <a:pPr marL="733425" lvl="2" indent="-333375" eaLnBrk="1" hangingPunct="1">
              <a:spcBef>
                <a:spcPts val="800"/>
              </a:spcBef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1200" dirty="0">
                <a:solidFill>
                  <a:srgbClr val="FF0000"/>
                </a:solidFill>
              </a:rPr>
              <a:t>can be coupled into a circuit from the external environment, by </a:t>
            </a:r>
            <a:r>
              <a:rPr lang="en-US" sz="1200" dirty="0">
                <a:solidFill>
                  <a:srgbClr val="FF0000"/>
                </a:solidFill>
                <a:hlinkClick r:id="rId7" tooltip="Inductive coupl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inductive coupling</a:t>
            </a:r>
            <a:r>
              <a:rPr lang="en-US" sz="1200" dirty="0">
                <a:solidFill>
                  <a:srgbClr val="FF0000"/>
                </a:solidFill>
              </a:rPr>
              <a:t> or </a:t>
            </a:r>
            <a:r>
              <a:rPr lang="en-US" sz="1200" dirty="0">
                <a:solidFill>
                  <a:srgbClr val="FF0000"/>
                </a:solidFill>
                <a:hlinkClick r:id="rId8" tooltip="Capacitive coupl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capacitive coupling</a:t>
            </a:r>
            <a:r>
              <a:rPr lang="en-US" sz="1200" dirty="0">
                <a:solidFill>
                  <a:srgbClr val="FF0000"/>
                </a:solidFill>
              </a:rPr>
              <a:t>, or through an antenna..</a:t>
            </a:r>
          </a:p>
          <a:p>
            <a:pPr marL="733425" lvl="2" indent="-333375" eaLnBrk="1" hangingPunct="1">
              <a:spcBef>
                <a:spcPts val="800"/>
              </a:spcBef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1200" dirty="0" err="1"/>
              <a:t>Intermod</a:t>
            </a:r>
            <a:r>
              <a:rPr lang="en-US" sz="1200" dirty="0"/>
              <a:t>/Crosstalk/Interference/Atmospheric/Industrial/Solar</a:t>
            </a:r>
          </a:p>
          <a:p>
            <a:pPr marL="0" indent="0" eaLnBrk="1" hangingPunct="1">
              <a:buClr>
                <a:srgbClr val="006699"/>
              </a:buClr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US" altLang="en-US" sz="2000" dirty="0"/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0946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Focus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BBA70-A298-4F4B-6206-426AFBF60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91" y="1219200"/>
            <a:ext cx="7647618" cy="48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9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Focus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D9806-FC72-ABF6-6797-D7DF2AF1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7467600" cy="47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22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Focus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5FC3C-F522-90F2-F591-C9BCEF5CC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828800"/>
            <a:ext cx="2950950" cy="392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76BDEA-762A-6DAE-674C-C24EB518F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828800"/>
            <a:ext cx="3866667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1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Focus testing – 50 </a:t>
            </a:r>
            <a:r>
              <a:rPr lang="en-US" altLang="en-US" sz="2800" dirty="0" err="1"/>
              <a:t>KHz</a:t>
            </a:r>
            <a:r>
              <a:rPr lang="en-US" altLang="en-US" sz="2800" dirty="0"/>
              <a:t> span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C79FC-FF9D-59D5-40A1-9FC745BF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31928"/>
            <a:ext cx="7315200" cy="4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Focus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99141-CAE5-169E-8A2D-E509F723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6874"/>
            <a:ext cx="7277100" cy="463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22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Focus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0F384-69E5-A836-EE8D-212A081CE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35121"/>
            <a:ext cx="7353300" cy="46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63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Focus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0F384-69E5-A836-EE8D-212A081CE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35121"/>
            <a:ext cx="7353300" cy="46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8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Next steps – to be continued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6477000" cy="3048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Spectral Noise density curve and a rising noise floor for RF apps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 on ADC or DAC. Sampling system causes high frequency noise to fold to lower frequencies due to aliasing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LDO noise-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nderstanding the datasheet 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best LDO you can afford 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Cascade multiple LDOs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85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140AEF9-DC46-A83B-2A26-D910819A1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17411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D5BC9824-8361-7E62-6F81-12B611DA13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1338" y="1773238"/>
            <a:ext cx="2786062" cy="2798762"/>
          </a:xfrm>
        </p:spPr>
      </p:pic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42DF7DE-1124-A6DD-C1EB-ED01EEE88E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WWW.NTMS.ORG</a:t>
            </a: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EC44A555-124B-C20E-E45F-DB6BC82C0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982B9F-FEA0-4A31-9DB9-61979F034FFF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Mitigation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1800" dirty="0"/>
              <a:t>Faraday cage – A </a:t>
            </a:r>
            <a:r>
              <a:rPr lang="en-US" sz="1800" dirty="0">
                <a:hlinkClick r:id="rId3" tooltip="Faraday c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Faraday cage</a:t>
            </a:r>
            <a:r>
              <a:rPr lang="en-US" sz="1800" dirty="0"/>
              <a:t> enclosing a circuit can be used to isolate the circuit from external noise sources. </a:t>
            </a:r>
            <a:r>
              <a:rPr lang="en-US" sz="1800" i="1" dirty="0"/>
              <a:t>A Faraday cage cannot address noise sources that originate in the circuit itself or those carried in on its inputs, including the power supply.</a:t>
            </a:r>
          </a:p>
          <a:p>
            <a:pPr algn="l">
              <a:buFont typeface="+mj-lt"/>
              <a:buAutoNum type="arabicPeriod"/>
            </a:pPr>
            <a:r>
              <a:rPr lang="en-US" sz="1800" dirty="0"/>
              <a:t>Capacitive coupling – </a:t>
            </a:r>
            <a:r>
              <a:rPr lang="en-US" sz="1800" dirty="0">
                <a:hlinkClick r:id="rId4" tooltip="Capacitive coupl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Capacitive coupling</a:t>
            </a:r>
            <a:r>
              <a:rPr lang="en-US" sz="1800" dirty="0"/>
              <a:t> allows an AC signal from one part of the circuit to be picked up in another part </a:t>
            </a:r>
            <a:r>
              <a:rPr lang="en-US" sz="1800" i="1" dirty="0"/>
              <a:t>through the interaction of electric fields.</a:t>
            </a:r>
            <a:r>
              <a:rPr lang="en-US" sz="1800" dirty="0"/>
              <a:t> Where coupling is unintended, the effects can be addressed through improved circuit layout and grounding.</a:t>
            </a:r>
          </a:p>
          <a:p>
            <a:pPr algn="l">
              <a:buFont typeface="+mj-lt"/>
              <a:buAutoNum type="arabicPeriod"/>
            </a:pPr>
            <a:r>
              <a:rPr lang="en-US" sz="1800" dirty="0"/>
              <a:t>Ground loops – When grounding a circuit, it is important to avoid </a:t>
            </a:r>
            <a:r>
              <a:rPr lang="en-US" sz="1800" dirty="0">
                <a:hlinkClick r:id="rId5" tooltip="Ground loop (electricit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ground loops</a:t>
            </a:r>
            <a:r>
              <a:rPr lang="en-US" sz="1800" dirty="0"/>
              <a:t>. Ground loops occur when there is a voltage difference between two ground connections. A good way to fix this is to bring all the ground wires to the same potential in a ground bus.</a:t>
            </a:r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US" sz="1800" dirty="0"/>
          </a:p>
          <a:p>
            <a:pPr marL="0" indent="0" eaLnBrk="1" hangingPunct="1">
              <a:buClr>
                <a:srgbClr val="006699"/>
              </a:buClr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US" altLang="en-US" sz="2000" dirty="0"/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71546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Mitigation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/>
              <a:t>Shielding cables – A </a:t>
            </a:r>
            <a:r>
              <a:rPr lang="en-US" sz="1800" dirty="0">
                <a:hlinkClick r:id="rId3" tooltip="Shielded ca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shielded cable</a:t>
            </a:r>
            <a:r>
              <a:rPr lang="en-US" sz="1800" dirty="0"/>
              <a:t> can be thought of as a Faraday cage for wiring and can protect the wires from unwanted noise in a sensitive circuit. The shield must be grounded to be effective. Grounding the shield at only one end can avoid a ground loop on the shield.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Twisted pair wiring – </a:t>
            </a:r>
            <a:r>
              <a:rPr lang="en-US" sz="1800" dirty="0">
                <a:hlinkClick r:id="rId4" tooltip="Twisted pai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Twisting wires</a:t>
            </a:r>
            <a:r>
              <a:rPr lang="en-US" sz="1800" dirty="0"/>
              <a:t> in a circuit will reduce electromagnetic noise. Twisting the wires decreases the loop size in which a magnetic field can run through to produce a current between the wires. Small loops may exist between wires twisted together, but the magnetic field going through these loops induces a current flowing in opposite directions in alternate loops on each wire and so there is no net noise current.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Notch filters – Notch filters or </a:t>
            </a:r>
            <a:r>
              <a:rPr lang="en-US" sz="1800" dirty="0">
                <a:hlinkClick r:id="rId5" tooltip="Band-stop fil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band-rejection filters</a:t>
            </a:r>
            <a:r>
              <a:rPr lang="en-US" sz="1800" dirty="0"/>
              <a:t> are useful for eliminating a specific noise frequency. For example, power lines within a building run at 50 or 60 Hz </a:t>
            </a:r>
            <a:r>
              <a:rPr lang="en-US" sz="1800" dirty="0">
                <a:hlinkClick r:id="rId6" tooltip="Line frequenc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 frequency</a:t>
            </a:r>
            <a:r>
              <a:rPr lang="en-US" sz="1800" dirty="0"/>
              <a:t>. A sensitive circuit will pick up this frequency as noise. A notch filter tuned to the line frequency can remove the noise.</a:t>
            </a:r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US" sz="1800" dirty="0"/>
          </a:p>
          <a:p>
            <a:pPr marL="0" indent="0" eaLnBrk="1" hangingPunct="1">
              <a:buClr>
                <a:srgbClr val="006699"/>
              </a:buClr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US" altLang="en-US" sz="2000" dirty="0"/>
          </a:p>
          <a:p>
            <a:pPr marL="333375" indent="-333375" eaLnBrk="1" hangingPunct="1">
              <a:buClr>
                <a:srgbClr val="006699"/>
              </a:buClr>
              <a:buFont typeface="Arial" panose="020B0604020202020204" pitchFamily="34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77656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LDO PSRR vs other noise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indent="0"/>
            <a:r>
              <a:rPr lang="en-US" sz="1800" dirty="0"/>
              <a:t>Power Supply Rejection Ratio (PSRR) </a:t>
            </a:r>
          </a:p>
          <a:p>
            <a:pPr marL="0" indent="0"/>
            <a:r>
              <a:rPr lang="en-US" sz="1400" dirty="0"/>
              <a:t>Is a measure of circuit’s power supply rejection expressed as a ratio of output noise to noise at the power supply input – is a function of frequency/affected by the gain bandwidth of the EA/load current variation has impacts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800" dirty="0"/>
              <a:t>PSRR = 20 log ( Ripple input divided by Ripple output )</a:t>
            </a:r>
          </a:p>
          <a:p>
            <a:pPr marL="0" indent="0"/>
            <a:endParaRPr lang="en-US" altLang="en-US" sz="1400" dirty="0"/>
          </a:p>
          <a:p>
            <a:pPr marL="0" indent="0"/>
            <a:r>
              <a:rPr lang="en-US" altLang="en-US" sz="1800" dirty="0"/>
              <a:t>Other LDO noise</a:t>
            </a:r>
          </a:p>
          <a:p>
            <a:pPr marL="0" indent="0" eaLnBrk="1" hangingPunct="1">
              <a:buClr>
                <a:srgbClr val="006699"/>
              </a:buClr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US" sz="1400" dirty="0"/>
              <a:t>Noise generated by the transistors and resistors in the LDO’s internal circuitry (thermal, flicker, shot) and by the external components</a:t>
            </a:r>
            <a:endParaRPr lang="en-US" alt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49DEE-2443-C4E4-99C6-9179A399C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267200"/>
            <a:ext cx="4237849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7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In the shop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indent="0"/>
            <a:r>
              <a:rPr lang="en-US" sz="1800" dirty="0"/>
              <a:t>Mats referred me to the </a:t>
            </a:r>
            <a:r>
              <a:rPr lang="en-US" sz="1800" dirty="0" err="1"/>
              <a:t>Sparkos</a:t>
            </a:r>
            <a:r>
              <a:rPr lang="en-US" sz="1800" dirty="0"/>
              <a:t> LDO</a:t>
            </a:r>
            <a:endParaRPr lang="en-US" alt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F1186-18B1-E2F1-AD0C-35B9EB107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031" y="1676400"/>
            <a:ext cx="4293236" cy="449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D26267-609D-4F04-401A-58C406176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91020"/>
            <a:ext cx="336740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73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In the shop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indent="0"/>
            <a:r>
              <a:rPr lang="en-US" sz="1800" dirty="0"/>
              <a:t>In the datasheet</a:t>
            </a:r>
            <a:endParaRPr lang="en-US" alt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C5CF4-8F20-D773-8E59-E97B7EBB4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7" y="1981200"/>
            <a:ext cx="3342857" cy="3371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296D3B-B900-2F5B-DBD6-C3FD4A00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037338"/>
            <a:ext cx="3533333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AFBD46EE-C95E-9939-FCEA-34E09EC2A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WWW.NTMS.ORG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DAB3CF8-99AA-848B-8588-08A51093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515175-0F7C-40DE-89A2-8AF3F3BFC6B8}" type="slidenum">
              <a:rPr lang="en-US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3EFA8BE-34CA-B53C-CD89-B104DBA8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dirty="0"/>
              <a:t>In the shop</a:t>
            </a: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F3585467-4BA4-1BBD-5E3E-1E0CA0F2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58153"/>
            <a:ext cx="8229600" cy="3048000"/>
          </a:xfrm>
        </p:spPr>
        <p:txBody>
          <a:bodyPr/>
          <a:lstStyle/>
          <a:p>
            <a:pPr marL="0" indent="0"/>
            <a:r>
              <a:rPr lang="en-US" sz="1800" dirty="0"/>
              <a:t>In the datasheet</a:t>
            </a:r>
            <a:endParaRPr lang="en-US" alt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5B2FC-4E86-9E88-74D8-F69A2D77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76" y="1524000"/>
            <a:ext cx="418144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05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1218A"/>
      </a:hlink>
      <a:folHlink>
        <a:srgbClr val="5959FE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12873</TotalTime>
  <Words>1534</Words>
  <Application>Microsoft Office PowerPoint</Application>
  <PresentationFormat>On-screen Show (4:3)</PresentationFormat>
  <Paragraphs>215</Paragraphs>
  <Slides>38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Times New Roman</vt:lpstr>
      <vt:lpstr>Office Theme</vt:lpstr>
      <vt:lpstr>  LDO noise effects – part 1  July 1, 2023  KM5PO &amp; KI5EMN </vt:lpstr>
      <vt:lpstr>“Noise” is everywhere</vt:lpstr>
      <vt:lpstr>“Noise” types</vt:lpstr>
      <vt:lpstr>Mitigation</vt:lpstr>
      <vt:lpstr>Mitigation</vt:lpstr>
      <vt:lpstr>LDO PSRR vs other noise</vt:lpstr>
      <vt:lpstr>In the shop</vt:lpstr>
      <vt:lpstr>In the shop</vt:lpstr>
      <vt:lpstr>In the shop</vt:lpstr>
      <vt:lpstr>In the shop</vt:lpstr>
      <vt:lpstr>In the shop</vt:lpstr>
      <vt:lpstr>In the shop</vt:lpstr>
      <vt:lpstr>Noise measures</vt:lpstr>
      <vt:lpstr>Noise measures</vt:lpstr>
      <vt:lpstr>Noise measures</vt:lpstr>
      <vt:lpstr>Noise measures</vt:lpstr>
      <vt:lpstr>Noise measures</vt:lpstr>
      <vt:lpstr>Noise measures</vt:lpstr>
      <vt:lpstr>Noise measures</vt:lpstr>
      <vt:lpstr>Noise measures</vt:lpstr>
      <vt:lpstr>Spectrum effects</vt:lpstr>
      <vt:lpstr>Spectrum effects</vt:lpstr>
      <vt:lpstr>Noise measures</vt:lpstr>
      <vt:lpstr>Noise measures</vt:lpstr>
      <vt:lpstr>Noise measures</vt:lpstr>
      <vt:lpstr>Spectrum effects</vt:lpstr>
      <vt:lpstr>Spectrum effects</vt:lpstr>
      <vt:lpstr>Focus testing</vt:lpstr>
      <vt:lpstr>Focus testing</vt:lpstr>
      <vt:lpstr>Focus testing</vt:lpstr>
      <vt:lpstr>Focus testing</vt:lpstr>
      <vt:lpstr>Focus testing</vt:lpstr>
      <vt:lpstr>Focus testing – 50 KHz span</vt:lpstr>
      <vt:lpstr>Focus testing</vt:lpstr>
      <vt:lpstr>Focus testing</vt:lpstr>
      <vt:lpstr>Focus testing</vt:lpstr>
      <vt:lpstr>Next steps – to be continued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Jurecka</dc:creator>
  <cp:lastModifiedBy>Jim McMasters</cp:lastModifiedBy>
  <cp:revision>198</cp:revision>
  <cp:lastPrinted>1601-01-01T00:00:00Z</cp:lastPrinted>
  <dcterms:created xsi:type="dcterms:W3CDTF">2004-02-10T16:19:55Z</dcterms:created>
  <dcterms:modified xsi:type="dcterms:W3CDTF">2023-07-01T14:07:54Z</dcterms:modified>
</cp:coreProperties>
</file>