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05" r:id="rId2"/>
    <p:sldId id="306" r:id="rId3"/>
    <p:sldId id="366" r:id="rId4"/>
    <p:sldId id="307" r:id="rId5"/>
    <p:sldId id="402" r:id="rId6"/>
    <p:sldId id="314" r:id="rId7"/>
    <p:sldId id="388" r:id="rId8"/>
    <p:sldId id="384" r:id="rId9"/>
    <p:sldId id="391" r:id="rId10"/>
    <p:sldId id="349" r:id="rId11"/>
    <p:sldId id="379" r:id="rId12"/>
    <p:sldId id="351" r:id="rId13"/>
    <p:sldId id="380" r:id="rId14"/>
    <p:sldId id="381" r:id="rId15"/>
    <p:sldId id="396" r:id="rId16"/>
    <p:sldId id="397" r:id="rId17"/>
    <p:sldId id="398" r:id="rId18"/>
    <p:sldId id="389" r:id="rId19"/>
    <p:sldId id="360" r:id="rId20"/>
    <p:sldId id="363" r:id="rId21"/>
    <p:sldId id="399" r:id="rId22"/>
    <p:sldId id="362" r:id="rId23"/>
    <p:sldId id="359" r:id="rId24"/>
    <p:sldId id="365" r:id="rId25"/>
    <p:sldId id="344" r:id="rId26"/>
    <p:sldId id="371" r:id="rId27"/>
    <p:sldId id="385" r:id="rId28"/>
    <p:sldId id="393" r:id="rId29"/>
    <p:sldId id="374" r:id="rId30"/>
    <p:sldId id="386" r:id="rId31"/>
    <p:sldId id="394" r:id="rId32"/>
    <p:sldId id="395" r:id="rId33"/>
    <p:sldId id="347" r:id="rId34"/>
    <p:sldId id="348" r:id="rId35"/>
    <p:sldId id="368" r:id="rId36"/>
    <p:sldId id="369" r:id="rId37"/>
    <p:sldId id="367" r:id="rId38"/>
    <p:sldId id="370" r:id="rId39"/>
    <p:sldId id="375" r:id="rId40"/>
    <p:sldId id="401" r:id="rId41"/>
    <p:sldId id="277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BE5B4C-B235-4BEB-BBE4-111CBEBC842C}" v="5" dt="2025-07-10T13:06:16.880"/>
    <p1510:client id="{78111980-82EA-4EC7-BA0D-DCB3D0D8EC7E}" v="5" dt="2025-07-10T12:54:05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82" d="100"/>
          <a:sy n="82" d="100"/>
        </p:scale>
        <p:origin x="1488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6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McMasters" userId="8eb2035f3774f162" providerId="LiveId" clId="{75BE5B4C-B235-4BEB-BBE4-111CBEBC842C}"/>
    <pc:docChg chg="custSel addSld modSld sldOrd">
      <pc:chgData name="James McMasters" userId="8eb2035f3774f162" providerId="LiveId" clId="{75BE5B4C-B235-4BEB-BBE4-111CBEBC842C}" dt="2025-07-10T13:06:34.218" v="38" actId="1035"/>
      <pc:docMkLst>
        <pc:docMk/>
      </pc:docMkLst>
      <pc:sldChg chg="addSp delSp modSp mod ord">
        <pc:chgData name="James McMasters" userId="8eb2035f3774f162" providerId="LiveId" clId="{75BE5B4C-B235-4BEB-BBE4-111CBEBC842C}" dt="2025-07-10T13:06:34.218" v="38" actId="1035"/>
        <pc:sldMkLst>
          <pc:docMk/>
          <pc:sldMk cId="2420909629" sldId="366"/>
        </pc:sldMkLst>
        <pc:spChg chg="add del mod">
          <ac:chgData name="James McMasters" userId="8eb2035f3774f162" providerId="LiveId" clId="{75BE5B4C-B235-4BEB-BBE4-111CBEBC842C}" dt="2025-07-10T13:04:15.188" v="4" actId="478"/>
          <ac:spMkLst>
            <pc:docMk/>
            <pc:sldMk cId="2420909629" sldId="366"/>
            <ac:spMk id="2" creationId="{E5B0DEAB-2D27-9D09-D1F6-8EA1D8824A5E}"/>
          </ac:spMkLst>
        </pc:spChg>
        <pc:spChg chg="add del mod">
          <ac:chgData name="James McMasters" userId="8eb2035f3774f162" providerId="LiveId" clId="{75BE5B4C-B235-4BEB-BBE4-111CBEBC842C}" dt="2025-07-10T13:04:26.214" v="6" actId="478"/>
          <ac:spMkLst>
            <pc:docMk/>
            <pc:sldMk cId="2420909629" sldId="366"/>
            <ac:spMk id="3" creationId="{0E76E580-EA34-98CE-F4B4-82875682F172}"/>
          </ac:spMkLst>
        </pc:spChg>
        <pc:spChg chg="add mod">
          <ac:chgData name="James McMasters" userId="8eb2035f3774f162" providerId="LiveId" clId="{75BE5B4C-B235-4BEB-BBE4-111CBEBC842C}" dt="2025-07-10T13:06:25.293" v="33" actId="20577"/>
          <ac:spMkLst>
            <pc:docMk/>
            <pc:sldMk cId="2420909629" sldId="366"/>
            <ac:spMk id="6" creationId="{6E16426C-1436-D6BE-D124-BF8B14630B4A}"/>
          </ac:spMkLst>
        </pc:spChg>
        <pc:spChg chg="del">
          <ac:chgData name="James McMasters" userId="8eb2035f3774f162" providerId="LiveId" clId="{75BE5B4C-B235-4BEB-BBE4-111CBEBC842C}" dt="2025-07-10T13:04:22.938" v="5" actId="478"/>
          <ac:spMkLst>
            <pc:docMk/>
            <pc:sldMk cId="2420909629" sldId="366"/>
            <ac:spMk id="5124" creationId="{00000000-0000-0000-0000-000000000000}"/>
          </ac:spMkLst>
        </pc:spChg>
        <pc:spChg chg="del">
          <ac:chgData name="James McMasters" userId="8eb2035f3774f162" providerId="LiveId" clId="{75BE5B4C-B235-4BEB-BBE4-111CBEBC842C}" dt="2025-07-10T13:04:12.800" v="3" actId="478"/>
          <ac:spMkLst>
            <pc:docMk/>
            <pc:sldMk cId="2420909629" sldId="366"/>
            <ac:spMk id="5125" creationId="{00000000-0000-0000-0000-000000000000}"/>
          </ac:spMkLst>
        </pc:spChg>
        <pc:picChg chg="add mod">
          <ac:chgData name="James McMasters" userId="8eb2035f3774f162" providerId="LiveId" clId="{75BE5B4C-B235-4BEB-BBE4-111CBEBC842C}" dt="2025-07-10T13:06:34.218" v="38" actId="1035"/>
          <ac:picMkLst>
            <pc:docMk/>
            <pc:sldMk cId="2420909629" sldId="366"/>
            <ac:picMk id="5" creationId="{E8E69106-0B1C-6AF9-2106-A5221E959394}"/>
          </ac:picMkLst>
        </pc:picChg>
      </pc:sldChg>
      <pc:sldChg chg="add">
        <pc:chgData name="James McMasters" userId="8eb2035f3774f162" providerId="LiveId" clId="{75BE5B4C-B235-4BEB-BBE4-111CBEBC842C}" dt="2025-07-10T13:04:01.790" v="0" actId="2890"/>
        <pc:sldMkLst>
          <pc:docMk/>
          <pc:sldMk cId="765038480" sldId="4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0DBEE-CE21-4EE0-AC96-5BAE537B43D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8FD63-CB28-44D6-83CD-867055B9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09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www.ntms.org</a:t>
            </a:r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6A77588-083D-41FC-8E1A-3497B7D1D6E5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 txBox="1">
            <a:spLocks noGrp="1" noChangeArrowheads="1"/>
          </p:cNvSpPr>
          <p:nvPr/>
        </p:nvSpPr>
        <p:spPr bwMode="auto">
          <a:xfrm>
            <a:off x="1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www.ntms.org</a:t>
            </a:r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5028BA2-5434-45A6-AA09-A6E20F0A96F3}" type="slidenum">
              <a:rPr lang="en-US" sz="1200"/>
              <a:pPr algn="r" eaLnBrk="1" hangingPunct="1"/>
              <a:t>2</a:t>
            </a:fld>
            <a:endParaRPr lang="en-US" sz="120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www.ntms.org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67B549F-C5A2-43E1-A779-5B004A94B0AD}" type="slidenum">
              <a:rPr lang="en-US" smtClean="0"/>
              <a:pPr eaLnBrk="1" hangingPunct="1"/>
              <a:t>3</a:t>
            </a:fld>
            <a:endParaRPr lang="en-US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www.ntms.org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67B549F-C5A2-43E1-A779-5B004A94B0AD}" type="slidenum">
              <a:rPr lang="en-US" smtClean="0"/>
              <a:pPr eaLnBrk="1" hangingPunct="1"/>
              <a:t>4</a:t>
            </a:fld>
            <a:endParaRPr lang="en-US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61F9C-3497-FD60-B9A1-E687B76D9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>
            <a:extLst>
              <a:ext uri="{FF2B5EF4-FFF2-40B4-BE49-F238E27FC236}">
                <a16:creationId xmlns:a16="http://schemas.microsoft.com/office/drawing/2014/main" id="{6AB7517D-0789-A106-514D-DE6D5C46B6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www.ntms.org</a:t>
            </a:r>
          </a:p>
        </p:txBody>
      </p:sp>
      <p:sp>
        <p:nvSpPr>
          <p:cNvPr id="51203" name="Rectangle 7">
            <a:extLst>
              <a:ext uri="{FF2B5EF4-FFF2-40B4-BE49-F238E27FC236}">
                <a16:creationId xmlns:a16="http://schemas.microsoft.com/office/drawing/2014/main" id="{690F16E8-92DB-A57C-FCF9-B8884DDD5E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67B549F-C5A2-43E1-A779-5B004A94B0AD}" type="slidenum">
              <a:rPr lang="en-US" smtClean="0"/>
              <a:pPr eaLnBrk="1" hangingPunct="1"/>
              <a:t>5</a:t>
            </a:fld>
            <a:endParaRPr lang="en-US"/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85F6D353-9E6A-5046-8B12-3E534B725B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>
            <a:extLst>
              <a:ext uri="{FF2B5EF4-FFF2-40B4-BE49-F238E27FC236}">
                <a16:creationId xmlns:a16="http://schemas.microsoft.com/office/drawing/2014/main" id="{0FBBEF16-65E6-57D6-CF62-00FA02D17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5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88F287-B72E-434B-885A-89302C489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3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9AB8E0-D92B-4AF5-9C67-F6E45958E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8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ED108A-DE79-48E4-837B-8DBF4F644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2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EDF814-8B1E-475B-BAF8-C1C8B78D3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2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7029F7-3609-4F0E-91EC-13D67037B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4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11489A-9F73-45BB-AE4A-E0DBB4D7A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9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64D4A9-5850-4BDD-9179-1AF7E0190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9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6E6BDD-B6D2-4088-B07A-EAEDB0269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1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EDAE51-3F17-48D5-A375-CACAE098C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8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F4830A-57D1-472D-9869-4E1459F6C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7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F78946-B793-4662-B89B-8CE7D9B1A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5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2"/>
          <p:cNvGrpSpPr>
            <a:grpSpLocks/>
          </p:cNvGrpSpPr>
          <p:nvPr userDrawn="1"/>
        </p:nvGrpSpPr>
        <p:grpSpPr bwMode="auto">
          <a:xfrm>
            <a:off x="-76200" y="0"/>
            <a:ext cx="9264650" cy="6858000"/>
            <a:chOff x="-48" y="0"/>
            <a:chExt cx="5836" cy="4320"/>
          </a:xfrm>
        </p:grpSpPr>
        <p:sp>
          <p:nvSpPr>
            <p:cNvPr id="1031" name="AutoShape 32"/>
            <p:cNvSpPr>
              <a:spLocks noChangeArrowheads="1"/>
            </p:cNvSpPr>
            <p:nvPr userDrawn="1"/>
          </p:nvSpPr>
          <p:spPr bwMode="auto">
            <a:xfrm rot="10800000" flipH="1">
              <a:off x="240" y="0"/>
              <a:ext cx="1392" cy="384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1032" name="Object 31"/>
            <p:cNvGraphicFramePr>
              <a:graphicFrameLocks noChangeAspect="1"/>
            </p:cNvGraphicFramePr>
            <p:nvPr userDrawn="1"/>
          </p:nvGraphicFramePr>
          <p:xfrm>
            <a:off x="-31" y="1"/>
            <a:ext cx="5791" cy="4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3" imgW="9142857" imgH="6857143" progId="Photoshop.Image.7">
                    <p:embed/>
                  </p:oleObj>
                </mc:Choice>
                <mc:Fallback>
                  <p:oleObj name="Image" r:id="rId13" imgW="9142857" imgH="6857143" progId="Photoshop.Image.7">
                    <p:embed/>
                    <p:pic>
                      <p:nvPicPr>
                        <p:cNvPr id="1032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1" y="1"/>
                          <a:ext cx="5791" cy="4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3" name="Text Box 24"/>
            <p:cNvSpPr txBox="1">
              <a:spLocks noChangeArrowheads="1"/>
            </p:cNvSpPr>
            <p:nvPr userDrawn="1"/>
          </p:nvSpPr>
          <p:spPr bwMode="auto">
            <a:xfrm>
              <a:off x="-48" y="238"/>
              <a:ext cx="3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900" b="1">
                  <a:solidFill>
                    <a:srgbClr val="FFFFFF"/>
                  </a:solidFill>
                </a:rPr>
                <a:t>W5HN</a:t>
              </a:r>
            </a:p>
          </p:txBody>
        </p:sp>
        <p:grpSp>
          <p:nvGrpSpPr>
            <p:cNvPr id="1034" name="Group 49"/>
            <p:cNvGrpSpPr>
              <a:grpSpLocks/>
            </p:cNvGrpSpPr>
            <p:nvPr userDrawn="1"/>
          </p:nvGrpSpPr>
          <p:grpSpPr bwMode="auto">
            <a:xfrm>
              <a:off x="4974" y="153"/>
              <a:ext cx="814" cy="698"/>
              <a:chOff x="4974" y="153"/>
              <a:chExt cx="814" cy="698"/>
            </a:xfrm>
          </p:grpSpPr>
          <p:sp>
            <p:nvSpPr>
              <p:cNvPr id="1035" name="Text Box 38"/>
              <p:cNvSpPr txBox="1">
                <a:spLocks noChangeArrowheads="1"/>
              </p:cNvSpPr>
              <p:nvPr userDrawn="1"/>
            </p:nvSpPr>
            <p:spPr bwMode="auto">
              <a:xfrm>
                <a:off x="5328" y="153"/>
                <a:ext cx="29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</a:rPr>
                  <a:t>North</a:t>
                </a:r>
              </a:p>
            </p:txBody>
          </p:sp>
          <p:sp>
            <p:nvSpPr>
              <p:cNvPr id="1036" name="Text Box 39"/>
              <p:cNvSpPr txBox="1">
                <a:spLocks noChangeArrowheads="1"/>
              </p:cNvSpPr>
              <p:nvPr userDrawn="1"/>
            </p:nvSpPr>
            <p:spPr bwMode="auto">
              <a:xfrm>
                <a:off x="5328" y="278"/>
                <a:ext cx="31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</a:rPr>
                  <a:t>Texas</a:t>
                </a:r>
              </a:p>
            </p:txBody>
          </p:sp>
          <p:sp>
            <p:nvSpPr>
              <p:cNvPr id="1037" name="Text Box 40"/>
              <p:cNvSpPr txBox="1">
                <a:spLocks noChangeArrowheads="1"/>
              </p:cNvSpPr>
              <p:nvPr userDrawn="1"/>
            </p:nvSpPr>
            <p:spPr bwMode="auto">
              <a:xfrm>
                <a:off x="5328" y="585"/>
                <a:ext cx="4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</a:rPr>
                  <a:t>Microwave</a:t>
                </a:r>
              </a:p>
            </p:txBody>
          </p:sp>
          <p:sp>
            <p:nvSpPr>
              <p:cNvPr id="1038" name="Text Box 41"/>
              <p:cNvSpPr txBox="1">
                <a:spLocks noChangeArrowheads="1"/>
              </p:cNvSpPr>
              <p:nvPr userDrawn="1"/>
            </p:nvSpPr>
            <p:spPr bwMode="auto">
              <a:xfrm>
                <a:off x="5328" y="707"/>
                <a:ext cx="3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</a:rPr>
                  <a:t>Society</a:t>
                </a:r>
              </a:p>
            </p:txBody>
          </p:sp>
          <p:sp>
            <p:nvSpPr>
              <p:cNvPr id="1039" name="Text Box 42"/>
              <p:cNvSpPr txBox="1">
                <a:spLocks noChangeArrowheads="1"/>
              </p:cNvSpPr>
              <p:nvPr userDrawn="1"/>
            </p:nvSpPr>
            <p:spPr bwMode="auto">
              <a:xfrm>
                <a:off x="5328" y="405"/>
                <a:ext cx="3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altLang="en-US" sz="1200" b="1">
                    <a:solidFill>
                      <a:srgbClr val="FF0000"/>
                    </a:solidFill>
                  </a:rPr>
                  <a:t>NTMS</a:t>
                </a:r>
              </a:p>
            </p:txBody>
          </p:sp>
          <p:graphicFrame>
            <p:nvGraphicFramePr>
              <p:cNvPr id="1040" name="Object 48"/>
              <p:cNvGraphicFramePr>
                <a:graphicFrameLocks noChangeAspect="1"/>
              </p:cNvGraphicFramePr>
              <p:nvPr userDrawn="1"/>
            </p:nvGraphicFramePr>
            <p:xfrm>
              <a:off x="4974" y="174"/>
              <a:ext cx="402" cy="6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" r:id="rId15" imgW="812412" imgH="1358730" progId="Photoshop.Image.7">
                      <p:embed/>
                    </p:oleObj>
                  </mc:Choice>
                  <mc:Fallback>
                    <p:oleObj name="Image" r:id="rId15" imgW="812412" imgH="1358730" progId="Photoshop.Image.7">
                      <p:embed/>
                      <p:pic>
                        <p:nvPicPr>
                          <p:cNvPr id="1040" name="Object 4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74" y="174"/>
                            <a:ext cx="402" cy="6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23D324-38A5-4F3F-92CC-8838DF561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66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6699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6699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99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uBHhppojH9w" TargetMode="External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hyperlink" Target="https://youtu.be/60LiQkfdz5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ms.org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ms.org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tms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ms.org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WWW.NTMS.ORG</a:t>
            </a:r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31DE320-4C38-4C43-AACA-38269C2539D6}" type="slidenum">
              <a:rPr lang="en-US" smtClean="0">
                <a:solidFill>
                  <a:schemeClr val="bg1"/>
                </a:solidFill>
              </a:rPr>
              <a:pPr eaLnBrk="1" hangingPunct="1"/>
              <a:t>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2590800"/>
          </a:xfrm>
        </p:spPr>
        <p:txBody>
          <a:bodyPr/>
          <a:lstStyle/>
          <a:p>
            <a:pPr eaLnBrk="1" hangingPunct="1"/>
            <a:br>
              <a:rPr lang="en-US" dirty="0"/>
            </a:b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North Texas Microwave activities and how to get started</a:t>
            </a:r>
            <a:b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July 10, 2025</a:t>
            </a:r>
            <a:br>
              <a:rPr lang="en-US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291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32CF98-EC93-4DDA-9337-7F4F6DF8F872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6029960" cy="4522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457200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</a:rPr>
              <a:t>Meeting and Tune-up Party at N5BRG’s QTH</a:t>
            </a:r>
          </a:p>
        </p:txBody>
      </p:sp>
    </p:spTree>
    <p:extLst>
      <p:ext uri="{BB962C8B-B14F-4D97-AF65-F5344CB8AC3E}">
        <p14:creationId xmlns:p14="http://schemas.microsoft.com/office/powerpoint/2010/main" val="249658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1C04-49AC-4FA6-ABC6-6C45C2D18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gathering</a:t>
            </a:r>
            <a:br>
              <a:rPr lang="en-US" dirty="0"/>
            </a:br>
            <a:r>
              <a:rPr lang="en-US" dirty="0"/>
              <a:t>Testing - Show and Tell - Build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5F6D2-20F6-4CE1-B8E4-4A2E89A4E3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011B9-BB98-473B-8521-DADFB27D4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39948-C6FB-8C4F-A038-A705B5FC72F8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5129F-6AB9-4B04-BFB7-E6EF98A3A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17" y="1819260"/>
            <a:ext cx="6243683" cy="41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2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32CF98-EC93-4DDA-9337-7F4F6DF8F872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400339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</a:rPr>
              <a:t>10 GHz Antenna Range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447800"/>
            <a:ext cx="4176911" cy="2362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0"/>
            <a:ext cx="4426151" cy="25031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876800" y="1676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</a:rPr>
              <a:t>St. Barnabas Church parking lot antenna range.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962" y="4038600"/>
            <a:ext cx="358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Kent, WA5VJB and Jim, WA5JAT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98183" y="5735782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Jim, K0MHC and Jim, WA5JAT</a:t>
            </a:r>
          </a:p>
        </p:txBody>
      </p:sp>
    </p:spTree>
    <p:extLst>
      <p:ext uri="{BB962C8B-B14F-4D97-AF65-F5344CB8AC3E}">
        <p14:creationId xmlns:p14="http://schemas.microsoft.com/office/powerpoint/2010/main" val="3411855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0637B-590C-4AF6-8453-9F332180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gathering</a:t>
            </a:r>
            <a:br>
              <a:rPr lang="en-US" dirty="0"/>
            </a:br>
            <a:r>
              <a:rPr lang="en-US" dirty="0"/>
              <a:t>Testing - Show and Tell - Build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D404A7-588A-474A-9045-5EB82C975B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C0A40-1D4C-4D4B-9989-6628DAB0E2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39948-C6FB-8C4F-A038-A705B5FC72F8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C747A5-5F1E-44B7-BA80-E9021D859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47" y="1811900"/>
            <a:ext cx="7486705" cy="40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51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DDCA49-2E84-4417-B7D1-DFC3692D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Microwave Propagation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B2FF13-5DF1-4570-B722-338604202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Terrestrial weak signal CW/SSB/WSJT modes – work up to 1000 miles plus under the right tropospheric conditions</a:t>
            </a:r>
          </a:p>
          <a:p>
            <a:r>
              <a:rPr lang="en-US" dirty="0"/>
              <a:t>Rain &amp; Snow Scatter CW/FM – work hundreds of miles</a:t>
            </a:r>
          </a:p>
          <a:p>
            <a:r>
              <a:rPr lang="en-US" dirty="0"/>
              <a:t>EME (Earth – Moon - Earth) CW/SSB/WSJT Modes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5BAD05-BDE1-4E85-87D5-53595A3956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85DD38-E834-4370-A62E-3CFA6B802C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EC6D9F-858D-5940-AE80-BEF2E9FDE6E3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DDCA49-2E84-4417-B7D1-DFC3692D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Microwave Propagation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5BAD05-BDE1-4E85-87D5-53595A3956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85DD38-E834-4370-A62E-3CFA6B802C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EC6D9F-858D-5940-AE80-BEF2E9FDE6E3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4F711-D22C-4F10-A963-8C24319E6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614362"/>
            <a:ext cx="55149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87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DDCA49-2E84-4417-B7D1-DFC3692D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Rainscatter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5BAD05-BDE1-4E85-87D5-53595A3956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85DD38-E834-4370-A62E-3CFA6B802C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EC6D9F-858D-5940-AE80-BEF2E9FDE6E3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WQ0P- N0OY RS">
            <a:hlinkClick r:id="" action="ppaction://media"/>
            <a:extLst>
              <a:ext uri="{FF2B5EF4-FFF2-40B4-BE49-F238E27FC236}">
                <a16:creationId xmlns:a16="http://schemas.microsoft.com/office/drawing/2014/main" id="{1C1EFF49-FCC2-4E4F-8DDF-364A08F326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657" y="822188"/>
            <a:ext cx="2209799" cy="3893282"/>
          </a:xfrm>
          <a:prstGeom prst="rect">
            <a:avLst/>
          </a:prstGeom>
        </p:spPr>
      </p:pic>
      <p:pic>
        <p:nvPicPr>
          <p:cNvPr id="5" name="WQ0P-KM5PO">
            <a:hlinkClick r:id="" action="ppaction://media"/>
            <a:extLst>
              <a:ext uri="{FF2B5EF4-FFF2-40B4-BE49-F238E27FC236}">
                <a16:creationId xmlns:a16="http://schemas.microsoft.com/office/drawing/2014/main" id="{42C4DBC7-0C56-4467-B35C-530A363CB5D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4375" y="1482849"/>
            <a:ext cx="4679026" cy="2631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8D432E-CFA5-433E-A5B5-F73B8B9C9C81}"/>
              </a:ext>
            </a:extLst>
          </p:cNvPr>
          <p:cNvSpPr txBox="1"/>
          <p:nvPr/>
        </p:nvSpPr>
        <p:spPr>
          <a:xfrm>
            <a:off x="609600" y="4715470"/>
            <a:ext cx="2971800" cy="659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accent6">
                    <a:lumMod val="50000"/>
                  </a:schemeClr>
                </a:solidFill>
              </a:rPr>
              <a:t>WQ0P-N0OY 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contact 10 GHz 91 miles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5A5F1-0972-43A3-AD47-5CB3A9049C06}"/>
              </a:ext>
            </a:extLst>
          </p:cNvPr>
          <p:cNvSpPr txBox="1"/>
          <p:nvPr/>
        </p:nvSpPr>
        <p:spPr>
          <a:xfrm>
            <a:off x="3474375" y="4346138"/>
            <a:ext cx="4602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WQ0P-KM5PO </a:t>
            </a:r>
            <a:r>
              <a:rPr lang="en-US" sz="1800" b="1" i="1" u="sng" dirty="0">
                <a:solidFill>
                  <a:schemeClr val="accent6">
                    <a:lumMod val="50000"/>
                  </a:schemeClr>
                </a:solidFill>
              </a:rPr>
              <a:t>FM voice contact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10 GHz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442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miles – 711.6 km. 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CD7DB-241F-A507-A03D-56FEEE6CE8F2}"/>
              </a:ext>
            </a:extLst>
          </p:cNvPr>
          <p:cNvSpPr txBox="1"/>
          <p:nvPr/>
        </p:nvSpPr>
        <p:spPr>
          <a:xfrm>
            <a:off x="3474375" y="4992469"/>
            <a:ext cx="3898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hlinkClick r:id="rId8"/>
              </a:rPr>
              <a:t>https://youtu.be/uBHhppojH9w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AFFB4-F540-2D0E-9721-9AA4BC4DC2AB}"/>
              </a:ext>
            </a:extLst>
          </p:cNvPr>
          <p:cNvSpPr txBox="1"/>
          <p:nvPr/>
        </p:nvSpPr>
        <p:spPr>
          <a:xfrm>
            <a:off x="685800" y="5421317"/>
            <a:ext cx="2547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https://youtu.be/60LiQkfdz5o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DDCA49-2E84-4417-B7D1-DFC3692D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Rainscatter</a:t>
            </a:r>
            <a:r>
              <a:rPr lang="en-US" dirty="0"/>
              <a:t> tools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5BAD05-BDE1-4E85-87D5-53595A3956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85DD38-E834-4370-A62E-3CFA6B802C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EC6D9F-858D-5940-AE80-BEF2E9FDE6E3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EBD6D8-1E9E-4747-8E57-CA70950AC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15969"/>
            <a:ext cx="2438400" cy="4130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8E1B10-353D-473D-8EDD-7ADF795D0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371600"/>
            <a:ext cx="2448038" cy="413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4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on Microwave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sz="2800" dirty="0"/>
              <a:t>Conventional method is to use your favorite VHF Multiband SSB-CW Transceiver and connect to a </a:t>
            </a:r>
            <a:r>
              <a:rPr lang="en-US" sz="2800" dirty="0" err="1"/>
              <a:t>Transverter</a:t>
            </a:r>
            <a:r>
              <a:rPr lang="en-US" sz="2800" dirty="0"/>
              <a:t>.</a:t>
            </a:r>
          </a:p>
          <a:p>
            <a:r>
              <a:rPr lang="en-US" sz="2800" dirty="0"/>
              <a:t>A </a:t>
            </a:r>
            <a:r>
              <a:rPr lang="en-US" sz="2800" dirty="0" err="1"/>
              <a:t>transverter</a:t>
            </a:r>
            <a:r>
              <a:rPr lang="en-US" sz="2800" dirty="0"/>
              <a:t> uses a local oscillator and mixers to </a:t>
            </a:r>
            <a:r>
              <a:rPr lang="en-US" sz="2800" dirty="0" err="1"/>
              <a:t>upconvert</a:t>
            </a:r>
            <a:r>
              <a:rPr lang="en-US" sz="2800" dirty="0"/>
              <a:t> from an IF like 2m to an RF frequency like 10368 MHz on transmit and the reciprocal on receive.</a:t>
            </a:r>
          </a:p>
          <a:p>
            <a:r>
              <a:rPr lang="en-US" sz="2800" dirty="0"/>
              <a:t>As an example an LO of 10224 MHz can be used to mix with 144 MHz to achieve 10368 MHz </a:t>
            </a:r>
          </a:p>
          <a:p>
            <a:r>
              <a:rPr lang="en-US" sz="2800" dirty="0"/>
              <a:t>Now to build or buy?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78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Various 10 GHz surplus items that could be used to build a </a:t>
            </a:r>
            <a:r>
              <a:rPr lang="en-US" sz="2800" dirty="0" err="1"/>
              <a:t>transverter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" t="210" r="20124" b="-210"/>
          <a:stretch/>
        </p:blipFill>
        <p:spPr>
          <a:xfrm>
            <a:off x="1295400" y="1744639"/>
            <a:ext cx="646790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5939" y="1744638"/>
            <a:ext cx="321120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Harris 10 GHz 3W PWR AMP</a:t>
            </a:r>
          </a:p>
          <a:p>
            <a:r>
              <a:rPr lang="en-US" dirty="0"/>
              <a:t>076-108687-001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409" y="3200400"/>
            <a:ext cx="22699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Harris 10 GHz LOW PWR AMP </a:t>
            </a:r>
          </a:p>
          <a:p>
            <a:r>
              <a:rPr lang="en-US" dirty="0"/>
              <a:t>076-109413-001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8835" y="4419600"/>
            <a:ext cx="215956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Harris 10 GHz LNA</a:t>
            </a:r>
          </a:p>
          <a:p>
            <a:r>
              <a:rPr lang="en-US" dirty="0"/>
              <a:t>076-107568-001</a:t>
            </a:r>
          </a:p>
          <a:p>
            <a:r>
              <a:rPr lang="en-US" dirty="0"/>
              <a:t>NF 2dB, G 28 dB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558099"/>
            <a:ext cx="27879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Farinon</a:t>
            </a:r>
            <a:r>
              <a:rPr lang="en-US" dirty="0"/>
              <a:t> 10GHz WG Filter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06810" y="1844801"/>
            <a:ext cx="45448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Harris Isolators. Mixers &amp; LO </a:t>
            </a:r>
            <a:r>
              <a:rPr lang="en-US" dirty="0" err="1"/>
              <a:t>Pwr</a:t>
            </a:r>
            <a:r>
              <a:rPr lang="en-US" dirty="0"/>
              <a:t> Divider</a:t>
            </a:r>
          </a:p>
        </p:txBody>
      </p:sp>
    </p:spTree>
    <p:extLst>
      <p:ext uri="{BB962C8B-B14F-4D97-AF65-F5344CB8AC3E}">
        <p14:creationId xmlns:p14="http://schemas.microsoft.com/office/powerpoint/2010/main" val="1986008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3"/>
          <p:cNvSpPr txBox="1">
            <a:spLocks noGrp="1"/>
          </p:cNvSpPr>
          <p:nvPr/>
        </p:nvSpPr>
        <p:spPr bwMode="auto">
          <a:xfrm>
            <a:off x="457200" y="638175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chemeClr val="bg1"/>
                </a:solidFill>
              </a:rPr>
              <a:t>WWW.NTMS.ORG</a:t>
            </a:r>
          </a:p>
        </p:txBody>
      </p:sp>
      <p:sp>
        <p:nvSpPr>
          <p:cNvPr id="3075" name="Slide Number Placeholder 4"/>
          <p:cNvSpPr txBox="1">
            <a:spLocks noGrp="1"/>
          </p:cNvSpPr>
          <p:nvPr/>
        </p:nvSpPr>
        <p:spPr bwMode="auto">
          <a:xfrm>
            <a:off x="6553200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56DCE11-97FA-46DA-841E-C4D5F1DF563A}" type="slidenum">
              <a:rPr lang="en-US" sz="1400" b="1" i="1">
                <a:solidFill>
                  <a:schemeClr val="bg1"/>
                </a:solidFill>
              </a:rPr>
              <a:pPr algn="r" eaLnBrk="1" hangingPunct="1"/>
              <a:t>2</a:t>
            </a:fld>
            <a:endParaRPr lang="en-US" sz="1400" b="1" i="1">
              <a:solidFill>
                <a:schemeClr val="bg1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228600"/>
            <a:ext cx="69342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The North Texas Microwave Society was formed in 1986</a:t>
            </a: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1265367" y="1490477"/>
            <a:ext cx="65532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FF"/>
                </a:solidFill>
                <a:latin typeface="Century Schoolbook" pitchFamily="18" charset="0"/>
              </a:rPr>
              <a:t>Dedicated to Promoting Activity, the State of the Art in Equipment Design, and</a:t>
            </a:r>
            <a:br>
              <a:rPr lang="en-US" sz="2400" b="1" dirty="0">
                <a:solidFill>
                  <a:srgbClr val="0000FF"/>
                </a:solidFill>
                <a:latin typeface="Century Schoolbook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Century Schoolbook" pitchFamily="18" charset="0"/>
              </a:rPr>
              <a:t>the Exchange of Ideas and Technology for the Amateur Bands Above 902 MHz</a:t>
            </a:r>
          </a:p>
        </p:txBody>
      </p:sp>
      <p:sp>
        <p:nvSpPr>
          <p:cNvPr id="3079" name="Text Box 5"/>
          <p:cNvSpPr txBox="1">
            <a:spLocks noChangeArrowheads="1"/>
          </p:cNvSpPr>
          <p:nvPr/>
        </p:nvSpPr>
        <p:spPr bwMode="auto">
          <a:xfrm>
            <a:off x="2279650" y="3789466"/>
            <a:ext cx="403187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/>
              <a:t>President – Jim McMasters KM5PO</a:t>
            </a:r>
            <a:endParaRPr lang="en-US" dirty="0"/>
          </a:p>
          <a:p>
            <a:r>
              <a:rPr lang="en-US" b="1" dirty="0"/>
              <a:t>Vice President – Matt Kube W5ZCA</a:t>
            </a:r>
          </a:p>
          <a:p>
            <a:r>
              <a:rPr lang="en-US" b="1" dirty="0"/>
              <a:t>Secretary – Eric Haskell AG5XV</a:t>
            </a:r>
          </a:p>
          <a:p>
            <a:r>
              <a:rPr lang="en-US" b="1" dirty="0"/>
              <a:t>Treasurer - Wes Atchison WA5TKU</a:t>
            </a:r>
          </a:p>
          <a:p>
            <a:r>
              <a:rPr lang="en-US" b="1" dirty="0"/>
              <a:t>Web – Jim McMasters KM5PO</a:t>
            </a:r>
          </a:p>
        </p:txBody>
      </p:sp>
      <p:sp>
        <p:nvSpPr>
          <p:cNvPr id="2" name="Rectangle 1"/>
          <p:cNvSpPr/>
          <p:nvPr/>
        </p:nvSpPr>
        <p:spPr>
          <a:xfrm>
            <a:off x="2711408" y="5429879"/>
            <a:ext cx="341638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NTMS web page </a:t>
            </a:r>
            <a:r>
              <a:rPr lang="en-US" dirty="0">
                <a:hlinkClick r:id="rId3"/>
              </a:rPr>
              <a:t>www.ntms.org</a:t>
            </a:r>
            <a:endParaRPr lang="en-US" dirty="0"/>
          </a:p>
        </p:txBody>
      </p:sp>
      <p:pic>
        <p:nvPicPr>
          <p:cNvPr id="10" name="Picture 8" descr="IMG_1878 (Custom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408177"/>
            <a:ext cx="15621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MG_1885 (Custom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16" y="4812903"/>
            <a:ext cx="1876425" cy="14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EM25CLUBHOU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1" y="4989795"/>
            <a:ext cx="1592134" cy="119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2A7AF-A7B3-4D90-BB60-BBD3BD7A7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71" y="3408177"/>
            <a:ext cx="1592134" cy="152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25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www.w1ghz.org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7" r="15309"/>
          <a:stretch/>
        </p:blipFill>
        <p:spPr>
          <a:xfrm rot="5400000">
            <a:off x="886488" y="1803258"/>
            <a:ext cx="2799023" cy="4114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27910" r="29254" b="8448"/>
          <a:stretch/>
        </p:blipFill>
        <p:spPr>
          <a:xfrm>
            <a:off x="4876799" y="2478853"/>
            <a:ext cx="3429002" cy="3034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1" y="1600200"/>
            <a:ext cx="811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Paul Wade makes numerous circuit boards for many microwave projects. Here are 2 PCBs for 10 GHz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514" y="5334000"/>
            <a:ext cx="357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X9 Multiplier </a:t>
            </a:r>
          </a:p>
          <a:p>
            <a:r>
              <a:rPr lang="en-US" dirty="0"/>
              <a:t>Fin=1136 MHz </a:t>
            </a:r>
            <a:r>
              <a:rPr lang="en-US" dirty="0" err="1"/>
              <a:t>Fout</a:t>
            </a:r>
            <a:r>
              <a:rPr lang="en-US" dirty="0"/>
              <a:t>=10224 MHz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8318" y="5617991"/>
            <a:ext cx="4685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GHz </a:t>
            </a:r>
            <a:r>
              <a:rPr lang="en-US" dirty="0" err="1"/>
              <a:t>Transverter</a:t>
            </a:r>
            <a:r>
              <a:rPr lang="en-US" dirty="0"/>
              <a:t> 10368 MHz to 144 MHz</a:t>
            </a:r>
          </a:p>
          <a:p>
            <a:r>
              <a:rPr lang="en-US" dirty="0"/>
              <a:t>LO in = 10224 MHz</a:t>
            </a:r>
          </a:p>
        </p:txBody>
      </p:sp>
    </p:spTree>
    <p:extLst>
      <p:ext uri="{BB962C8B-B14F-4D97-AF65-F5344CB8AC3E}">
        <p14:creationId xmlns:p14="http://schemas.microsoft.com/office/powerpoint/2010/main" val="414277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Oscillator Units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0051" y="2634629"/>
            <a:ext cx="18626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DEMI/Q5Signal</a:t>
            </a:r>
          </a:p>
          <a:p>
            <a:r>
              <a:rPr lang="en-US" dirty="0" err="1"/>
              <a:t>DigiLO</a:t>
            </a:r>
            <a:r>
              <a:rPr lang="en-US" dirty="0"/>
              <a:t> PLL</a:t>
            </a:r>
          </a:p>
          <a:p>
            <a:r>
              <a:rPr lang="en-US" dirty="0"/>
              <a:t>23.5MHz - 6GHz</a:t>
            </a:r>
          </a:p>
          <a:p>
            <a:r>
              <a:rPr lang="en-US" dirty="0"/>
              <a:t>Internal Ref or</a:t>
            </a:r>
          </a:p>
          <a:p>
            <a:r>
              <a:rPr lang="en-US" dirty="0"/>
              <a:t>External10 MHz Ref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01C057-D56B-4AC6-ABDC-0B124AAE7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19" y="1608631"/>
            <a:ext cx="2713133" cy="3986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778BED-5C9E-430F-BBB4-500504BEB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76400"/>
            <a:ext cx="2643712" cy="39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04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6934200" cy="1143000"/>
          </a:xfrm>
        </p:spPr>
        <p:txBody>
          <a:bodyPr/>
          <a:lstStyle/>
          <a:p>
            <a:r>
              <a:rPr lang="en-US" dirty="0"/>
              <a:t>ADF5355  PLL Synthesizer</a:t>
            </a:r>
            <a:br>
              <a:rPr lang="en-US" dirty="0"/>
            </a:br>
            <a:r>
              <a:rPr lang="en-US" dirty="0"/>
              <a:t>54 MHz to 13.6 GHz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0" r="12853"/>
          <a:stretch/>
        </p:blipFill>
        <p:spPr>
          <a:xfrm>
            <a:off x="609600" y="1524000"/>
            <a:ext cx="548640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0" y="1752600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Presentation on </a:t>
            </a:r>
            <a:r>
              <a:rPr lang="en-US" dirty="0">
                <a:hlinkClick r:id="rId3"/>
              </a:rPr>
              <a:t>www.ntms.org</a:t>
            </a:r>
            <a:endParaRPr lang="en-US" dirty="0"/>
          </a:p>
          <a:p>
            <a:r>
              <a:rPr lang="en-US" dirty="0"/>
              <a:t>-Knowledge Base</a:t>
            </a:r>
          </a:p>
          <a:p>
            <a:r>
              <a:rPr lang="en-US" dirty="0"/>
              <a:t>-At the meetings</a:t>
            </a:r>
          </a:p>
          <a:p>
            <a:r>
              <a:rPr lang="en-US" dirty="0"/>
              <a:t>-September 2017</a:t>
            </a:r>
          </a:p>
          <a:p>
            <a:r>
              <a:rPr lang="en-US" dirty="0"/>
              <a:t>“ADF-4351 and ADF5355 Update by Greg McIntire AA5C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156793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ADF5355 </a:t>
            </a:r>
            <a:r>
              <a:rPr lang="en-US" dirty="0" err="1"/>
              <a:t>Eval</a:t>
            </a:r>
            <a:r>
              <a:rPr lang="en-US" dirty="0"/>
              <a:t> Board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9335" y="4352793"/>
            <a:ext cx="282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Arduino Due &amp; LCD Shield &amp; </a:t>
            </a:r>
            <a:r>
              <a:rPr lang="en-US" dirty="0" err="1"/>
              <a:t>EEProm</a:t>
            </a:r>
            <a:r>
              <a:rPr lang="en-US" dirty="0"/>
              <a:t> Board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4600" y="53340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Built by W5LUA</a:t>
            </a:r>
          </a:p>
        </p:txBody>
      </p:sp>
    </p:spTree>
    <p:extLst>
      <p:ext uri="{BB962C8B-B14F-4D97-AF65-F5344CB8AC3E}">
        <p14:creationId xmlns:p14="http://schemas.microsoft.com/office/powerpoint/2010/main" val="1605673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Most Popular Commercial XVTRs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8" t="26159" r="16076" b="23785"/>
          <a:stretch/>
        </p:blipFill>
        <p:spPr>
          <a:xfrm>
            <a:off x="288610" y="1694596"/>
            <a:ext cx="5158853" cy="22655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0" y="57150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Others as well…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1" t="25271" r="22716" b="18212"/>
          <a:stretch/>
        </p:blipFill>
        <p:spPr>
          <a:xfrm rot="5400000">
            <a:off x="5688715" y="1899313"/>
            <a:ext cx="3048000" cy="2906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4821" y="12192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DB6NT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6683" y="140386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5029200"/>
            <a:ext cx="408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https://www.downeastmicrowave.com/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4038600"/>
            <a:ext cx="5894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https://shop.kuhne-electronic.com/kuhne/en/shop/</a:t>
            </a:r>
          </a:p>
        </p:txBody>
      </p:sp>
    </p:spTree>
    <p:extLst>
      <p:ext uri="{BB962C8B-B14F-4D97-AF65-F5344CB8AC3E}">
        <p14:creationId xmlns:p14="http://schemas.microsoft.com/office/powerpoint/2010/main" val="1128991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477000" cy="1143000"/>
          </a:xfrm>
        </p:spPr>
        <p:txBody>
          <a:bodyPr/>
          <a:lstStyle/>
          <a:p>
            <a:r>
              <a:rPr lang="en-US" dirty="0"/>
              <a:t>Antenna options for 10 GHz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3" t="14116" r="12128" b="10498"/>
          <a:stretch/>
        </p:blipFill>
        <p:spPr>
          <a:xfrm rot="5400000">
            <a:off x="3187103" y="2299297"/>
            <a:ext cx="2998393" cy="2057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1" r="36383" b="5069"/>
          <a:stretch/>
        </p:blipFill>
        <p:spPr>
          <a:xfrm>
            <a:off x="5848066" y="1371600"/>
            <a:ext cx="2729552" cy="4131860"/>
          </a:xfrm>
          <a:prstGeom prst="rect">
            <a:avLst/>
          </a:prstGeom>
          <a:ln w="38100">
            <a:noFill/>
          </a:ln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5955" r="13363" b="7199"/>
          <a:stretch/>
        </p:blipFill>
        <p:spPr bwMode="auto">
          <a:xfrm>
            <a:off x="152400" y="1143000"/>
            <a:ext cx="3369860" cy="263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9113" y="3946014"/>
            <a:ext cx="2768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4.3” X 2.3” Horn</a:t>
            </a:r>
          </a:p>
          <a:p>
            <a:r>
              <a:rPr lang="en-US" dirty="0"/>
              <a:t>G = 20 </a:t>
            </a:r>
            <a:r>
              <a:rPr lang="en-US" dirty="0" err="1"/>
              <a:t>dBi</a:t>
            </a:r>
            <a:endParaRPr lang="en-US" dirty="0"/>
          </a:p>
          <a:p>
            <a:r>
              <a:rPr lang="en-US" dirty="0"/>
              <a:t>3dB </a:t>
            </a:r>
            <a:r>
              <a:rPr lang="en-US" dirty="0" err="1"/>
              <a:t>Beamwidth</a:t>
            </a:r>
            <a:r>
              <a:rPr lang="en-US" dirty="0"/>
              <a:t> ~ 17 </a:t>
            </a:r>
            <a:r>
              <a:rPr lang="en-US" dirty="0" err="1"/>
              <a:t>deg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67820" y="4903295"/>
            <a:ext cx="2640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8” Offset Fed Dish</a:t>
            </a:r>
          </a:p>
          <a:p>
            <a:r>
              <a:rPr lang="en-US" dirty="0"/>
              <a:t>G = 25 </a:t>
            </a:r>
            <a:r>
              <a:rPr lang="en-US" dirty="0" err="1"/>
              <a:t>dBi</a:t>
            </a:r>
            <a:endParaRPr lang="en-US" dirty="0"/>
          </a:p>
          <a:p>
            <a:r>
              <a:rPr lang="en-US" dirty="0"/>
              <a:t>3dB </a:t>
            </a:r>
            <a:r>
              <a:rPr lang="en-US" dirty="0" err="1"/>
              <a:t>Beamwidth</a:t>
            </a:r>
            <a:r>
              <a:rPr lang="en-US" dirty="0"/>
              <a:t> ~ 9 </a:t>
            </a:r>
            <a:r>
              <a:rPr lang="en-US" dirty="0" err="1"/>
              <a:t>deg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96428" y="5361801"/>
            <a:ext cx="283282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18” Offset Fed Dish</a:t>
            </a:r>
          </a:p>
          <a:p>
            <a:r>
              <a:rPr lang="en-US" dirty="0"/>
              <a:t>G = 32 </a:t>
            </a:r>
            <a:r>
              <a:rPr lang="en-US" dirty="0" err="1"/>
              <a:t>dBi</a:t>
            </a:r>
            <a:endParaRPr lang="en-US" dirty="0"/>
          </a:p>
          <a:p>
            <a:r>
              <a:rPr lang="en-US" dirty="0"/>
              <a:t>3dB </a:t>
            </a:r>
            <a:r>
              <a:rPr lang="en-US" dirty="0" err="1"/>
              <a:t>Beamwidth</a:t>
            </a:r>
            <a:r>
              <a:rPr lang="en-US" dirty="0"/>
              <a:t> ~ 4.3 </a:t>
            </a:r>
            <a:r>
              <a:rPr lang="en-US" dirty="0" err="1"/>
              <a:t>deg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53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7531"/>
            <a:ext cx="6477000" cy="1143000"/>
          </a:xfrm>
        </p:spPr>
        <p:txBody>
          <a:bodyPr/>
          <a:lstStyle/>
          <a:p>
            <a:r>
              <a:rPr lang="en-US" dirty="0"/>
              <a:t>Roving on 10 GHz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458200" cy="4525963"/>
          </a:xfrm>
        </p:spPr>
        <p:txBody>
          <a:bodyPr/>
          <a:lstStyle/>
          <a:p>
            <a:r>
              <a:rPr lang="en-US" sz="2400" dirty="0"/>
              <a:t>The major event for the NTMS is to participate in the ARRL 10 GHz and Up Contest in both August and September</a:t>
            </a:r>
          </a:p>
          <a:p>
            <a:r>
              <a:rPr lang="en-US" sz="2400" dirty="0"/>
              <a:t>Some stations operate from home and a number of stations are rovers.</a:t>
            </a:r>
          </a:p>
          <a:p>
            <a:r>
              <a:rPr lang="en-US" sz="2400" dirty="0"/>
              <a:t>The object of the contest is to work as many stations in as many 6 digit grid squares as possible. Rovers are required to move at least 16km (10 miles) before a station is reworked. Every contact has a distance multiplier in km. The sum of the distance multiplier plus 100 points for each unique call sign provides the total score.</a:t>
            </a:r>
          </a:p>
          <a:p>
            <a:r>
              <a:rPr lang="en-US" sz="2400" dirty="0"/>
              <a:t>See Feb 2023 QST for results. Full report will be at http://contests.arrl.org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11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WA5YWC (</a:t>
            </a:r>
            <a:r>
              <a:rPr lang="en-US" dirty="0" err="1"/>
              <a:t>sk</a:t>
            </a:r>
            <a:r>
              <a:rPr lang="en-US" dirty="0"/>
              <a:t>) in 2019 ARRL 10GHz Contest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816945" y="2390631"/>
            <a:ext cx="4282017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473537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Operating position in cab of truck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2197" y="1473537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</a:t>
            </a:r>
            <a:r>
              <a:rPr lang="en-US" dirty="0" err="1"/>
              <a:t>ft</a:t>
            </a:r>
            <a:r>
              <a:rPr lang="en-US" dirty="0"/>
              <a:t> prime focus dish in bed of truck</a:t>
            </a:r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3" y="1864478"/>
            <a:ext cx="5018617" cy="3763963"/>
          </a:xfrm>
        </p:spPr>
      </p:pic>
      <p:sp>
        <p:nvSpPr>
          <p:cNvPr id="11" name="Rectangle 10"/>
          <p:cNvSpPr/>
          <p:nvPr/>
        </p:nvSpPr>
        <p:spPr>
          <a:xfrm>
            <a:off x="491951" y="5805174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November 21, 1944 – October 21, 2018</a:t>
            </a:r>
          </a:p>
        </p:txBody>
      </p:sp>
    </p:spTree>
    <p:extLst>
      <p:ext uri="{BB962C8B-B14F-4D97-AF65-F5344CB8AC3E}">
        <p14:creationId xmlns:p14="http://schemas.microsoft.com/office/powerpoint/2010/main" val="2797733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K8ZR/R 24 GHz EM24tq</a:t>
            </a:r>
            <a:br>
              <a:rPr lang="en-US" dirty="0"/>
            </a:br>
            <a:r>
              <a:rPr lang="en-US" dirty="0"/>
              <a:t> Sept 16, 2017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4" y="1600200"/>
            <a:ext cx="754327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93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304800"/>
            <a:ext cx="5257800" cy="1143000"/>
          </a:xfrm>
        </p:spPr>
        <p:txBody>
          <a:bodyPr/>
          <a:lstStyle/>
          <a:p>
            <a:r>
              <a:rPr lang="en-US" dirty="0"/>
              <a:t>NTMS 10 GHz and up contest results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CF80C752-7AE5-4DDB-8C2B-3AE753D82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810615"/>
              </p:ext>
            </p:extLst>
          </p:nvPr>
        </p:nvGraphicFramePr>
        <p:xfrm>
          <a:off x="1524000" y="2057400"/>
          <a:ext cx="2362200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18998910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81953956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 GHz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8216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Call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00869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WB5ZDP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12,835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72399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W5VY/R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3995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K5LLL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2,558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84464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WA5TKU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2,467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60983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288273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5D322C5B-3F58-4483-A19C-F4456E724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197452"/>
              </p:ext>
            </p:extLst>
          </p:nvPr>
        </p:nvGraphicFramePr>
        <p:xfrm>
          <a:off x="4953000" y="2057400"/>
          <a:ext cx="2362200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1899891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819539569"/>
                    </a:ext>
                  </a:extLst>
                </a:gridCol>
              </a:tblGrid>
              <a:tr h="406400"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 GHz and 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8216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Call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00869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WQ5S/R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25,532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72399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W5LUA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13,516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3995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AA5C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84464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AA5AM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9,802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60983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KM5PO/R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9,295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288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931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WQ5S/KI5EMN/KM5PO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6532E9-B299-4C5A-A39C-BDE191A3B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524000"/>
            <a:ext cx="67437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4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WWW.NTMS.ORG</a:t>
            </a:r>
          </a:p>
        </p:txBody>
      </p:sp>
      <p:sp>
        <p:nvSpPr>
          <p:cNvPr id="51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431A7F7-4179-484B-8777-7303FCDAA479}" type="slidenum">
              <a:rPr lang="en-US" smtClean="0">
                <a:solidFill>
                  <a:schemeClr val="bg1"/>
                </a:solidFill>
              </a:rPr>
              <a:pPr eaLnBrk="1" hangingPunct="1"/>
              <a:t>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69106-0B1C-6AF9-2106-A5221E959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47800"/>
            <a:ext cx="8077200" cy="402382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E16426C-1436-D6BE-D124-BF8B14630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Ntms.org</a:t>
            </a:r>
          </a:p>
        </p:txBody>
      </p:sp>
    </p:spTree>
    <p:extLst>
      <p:ext uri="{BB962C8B-B14F-4D97-AF65-F5344CB8AC3E}">
        <p14:creationId xmlns:p14="http://schemas.microsoft.com/office/powerpoint/2010/main" val="2420909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WQ5S/R 10 GHz and up contest results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020F0-6BD9-4ED8-B05A-B3A01F32806E}"/>
              </a:ext>
            </a:extLst>
          </p:cNvPr>
          <p:cNvSpPr txBox="1"/>
          <p:nvPr/>
        </p:nvSpPr>
        <p:spPr>
          <a:xfrm>
            <a:off x="2819400" y="1981200"/>
            <a:ext cx="463203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6699"/>
                </a:solidFill>
                <a:latin typeface="+mn-lt"/>
                <a:cs typeface="+mn-cs"/>
              </a:rPr>
              <a:t>10 Ghz-147 QSOs </a:t>
            </a:r>
          </a:p>
          <a:p>
            <a:r>
              <a:rPr lang="en-US" sz="2000" dirty="0">
                <a:solidFill>
                  <a:srgbClr val="006699"/>
                </a:solidFill>
                <a:latin typeface="+mn-lt"/>
                <a:cs typeface="+mn-cs"/>
              </a:rPr>
              <a:t>1000 - Points for Unique Calls </a:t>
            </a:r>
          </a:p>
          <a:p>
            <a:r>
              <a:rPr lang="en-US" sz="2000" dirty="0">
                <a:solidFill>
                  <a:srgbClr val="006699"/>
                </a:solidFill>
                <a:latin typeface="+mn-lt"/>
                <a:cs typeface="+mn-cs"/>
              </a:rPr>
              <a:t>24251 - DX points </a:t>
            </a:r>
          </a:p>
          <a:p>
            <a:r>
              <a:rPr lang="en-US" sz="2000" dirty="0">
                <a:solidFill>
                  <a:srgbClr val="006699"/>
                </a:solidFill>
                <a:latin typeface="+mn-lt"/>
                <a:cs typeface="+mn-cs"/>
              </a:rPr>
              <a:t>25251 – 10 GHz points </a:t>
            </a:r>
          </a:p>
          <a:p>
            <a:endParaRPr lang="en-US" sz="2000" dirty="0">
              <a:solidFill>
                <a:srgbClr val="006699"/>
              </a:solidFill>
              <a:latin typeface="+mn-lt"/>
              <a:cs typeface="+mn-cs"/>
            </a:endParaRPr>
          </a:p>
          <a:p>
            <a:r>
              <a:rPr lang="en-US" sz="2000" dirty="0">
                <a:solidFill>
                  <a:srgbClr val="006699"/>
                </a:solidFill>
                <a:latin typeface="+mn-lt"/>
                <a:cs typeface="+mn-cs"/>
              </a:rPr>
              <a:t>24 GHz- 10 QSOs </a:t>
            </a:r>
          </a:p>
          <a:p>
            <a:r>
              <a:rPr lang="en-US" sz="2000" dirty="0">
                <a:solidFill>
                  <a:srgbClr val="006699"/>
                </a:solidFill>
                <a:latin typeface="+mn-lt"/>
                <a:cs typeface="+mn-cs"/>
              </a:rPr>
              <a:t>300 - Points for Unique Calls </a:t>
            </a:r>
          </a:p>
          <a:p>
            <a:r>
              <a:rPr lang="en-US" sz="2000" dirty="0">
                <a:solidFill>
                  <a:srgbClr val="006699"/>
                </a:solidFill>
                <a:latin typeface="+mn-lt"/>
                <a:cs typeface="+mn-cs"/>
              </a:rPr>
              <a:t>347 – DX points </a:t>
            </a:r>
          </a:p>
          <a:p>
            <a:r>
              <a:rPr lang="en-US" sz="2000" dirty="0">
                <a:solidFill>
                  <a:srgbClr val="006699"/>
                </a:solidFill>
                <a:latin typeface="+mn-lt"/>
                <a:cs typeface="+mn-cs"/>
              </a:rPr>
              <a:t>647 – 24 GHz Points </a:t>
            </a:r>
          </a:p>
          <a:p>
            <a:r>
              <a:rPr lang="en-US" sz="2000" dirty="0">
                <a:solidFill>
                  <a:srgbClr val="006699"/>
                </a:solidFill>
                <a:latin typeface="+mn-lt"/>
                <a:cs typeface="+mn-cs"/>
              </a:rPr>
              <a:t>Total Score submitted 25,898!</a:t>
            </a:r>
          </a:p>
        </p:txBody>
      </p:sp>
    </p:spTree>
    <p:extLst>
      <p:ext uri="{BB962C8B-B14F-4D97-AF65-F5344CB8AC3E}">
        <p14:creationId xmlns:p14="http://schemas.microsoft.com/office/powerpoint/2010/main" val="1869526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WQ5S 10/24 GHz Rover 10 GHz and up contest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6A7206-9893-4279-9079-09E7CDD43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95050"/>
            <a:ext cx="3932863" cy="45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68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WQ5S working </a:t>
            </a:r>
            <a:r>
              <a:rPr lang="en-US" dirty="0" err="1"/>
              <a:t>rainscatter</a:t>
            </a:r>
            <a:r>
              <a:rPr lang="en-US" dirty="0"/>
              <a:t> 10 GHz &amp; up contest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E033E3-E051-4EF4-971B-CC178A03F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51" y="1524000"/>
            <a:ext cx="3341649" cy="441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AE31E5-1119-411B-9969-6E87ECF2C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24000"/>
            <a:ext cx="335177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9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AA5AM 10 GHz Success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0" name="Picture 2" descr="Inline imag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3623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0600" y="2286000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 Balanced Mixer and 8 inch offset fed dish</a:t>
            </a:r>
          </a:p>
          <a:p>
            <a:r>
              <a:rPr lang="en-US" dirty="0"/>
              <a:t>W5LUA worked at 13 miles</a:t>
            </a:r>
          </a:p>
          <a:p>
            <a:r>
              <a:rPr lang="en-US" dirty="0"/>
              <a:t>Scott also heard W5RLG at 68 miles</a:t>
            </a:r>
          </a:p>
          <a:p>
            <a:r>
              <a:rPr lang="en-US" dirty="0"/>
              <a:t>And N5WCO at 56 miles</a:t>
            </a:r>
          </a:p>
          <a:p>
            <a:r>
              <a:rPr lang="en-US" dirty="0"/>
              <a:t>Scott has since improved his station to a larger dish plus 1watt PA and LNA </a:t>
            </a:r>
          </a:p>
        </p:txBody>
      </p:sp>
    </p:spTree>
    <p:extLst>
      <p:ext uri="{BB962C8B-B14F-4D97-AF65-F5344CB8AC3E}">
        <p14:creationId xmlns:p14="http://schemas.microsoft.com/office/powerpoint/2010/main" val="79837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162800" cy="1143000"/>
          </a:xfrm>
        </p:spPr>
        <p:txBody>
          <a:bodyPr/>
          <a:lstStyle/>
          <a:p>
            <a:r>
              <a:rPr lang="en-US" dirty="0"/>
              <a:t>K5TRA’s Attic 10 GHz Antenna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4" name="Picture 2" descr="C:\PICTURES\K5TRA\dish in att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8078"/>
            <a:ext cx="6477000" cy="431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1" y="2659039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W5LUA worked K5TRA on 10 GHz at a distance of over 200 miles</a:t>
            </a:r>
          </a:p>
        </p:txBody>
      </p:sp>
    </p:spTree>
    <p:extLst>
      <p:ext uri="{BB962C8B-B14F-4D97-AF65-F5344CB8AC3E}">
        <p14:creationId xmlns:p14="http://schemas.microsoft.com/office/powerpoint/2010/main" val="863190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Flyswatter at W5LUA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24849"/>
          <a:stretch/>
        </p:blipFill>
        <p:spPr>
          <a:xfrm>
            <a:off x="1766028" y="1371600"/>
            <a:ext cx="5611944" cy="487879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58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315200" cy="1143000"/>
          </a:xfrm>
        </p:spPr>
        <p:txBody>
          <a:bodyPr/>
          <a:lstStyle/>
          <a:p>
            <a:r>
              <a:rPr lang="en-US" dirty="0"/>
              <a:t>Lower table with 47 GHz XVTR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09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6477000" cy="1143000"/>
          </a:xfrm>
        </p:spPr>
        <p:txBody>
          <a:bodyPr/>
          <a:lstStyle/>
          <a:p>
            <a:r>
              <a:rPr lang="en-US" dirty="0"/>
              <a:t>AA5AM/R Beacon Rig</a:t>
            </a:r>
            <a:br>
              <a:rPr lang="en-US" dirty="0"/>
            </a:br>
            <a:r>
              <a:rPr lang="en-US" dirty="0"/>
              <a:t> at 47088.1 MHz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5029200"/>
            <a:ext cx="26661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Pout = -7 </a:t>
            </a:r>
            <a:r>
              <a:rPr lang="en-US" dirty="0" err="1"/>
              <a:t>dBm</a:t>
            </a:r>
            <a:r>
              <a:rPr lang="en-US" dirty="0"/>
              <a:t> (200 </a:t>
            </a:r>
            <a:r>
              <a:rPr lang="en-US" dirty="0" err="1"/>
              <a:t>uW</a:t>
            </a:r>
            <a:r>
              <a:rPr lang="en-US" dirty="0"/>
              <a:t>)</a:t>
            </a:r>
          </a:p>
          <a:p>
            <a:r>
              <a:rPr lang="en-US" dirty="0"/>
              <a:t>Ant G = 15 </a:t>
            </a:r>
            <a:r>
              <a:rPr lang="en-US" dirty="0" err="1"/>
              <a:t>dBi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49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24 GHz system Jan ‘23 – </a:t>
            </a:r>
            <a:r>
              <a:rPr lang="en-US" sz="2800" dirty="0" err="1"/>
              <a:t>Wavelab</a:t>
            </a:r>
            <a:r>
              <a:rPr lang="en-US" sz="2800" dirty="0"/>
              <a:t> module &amp; add-on board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D4985-F174-4EB5-865B-839BC0A46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85" y="1628775"/>
            <a:ext cx="4362394" cy="2990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6559F4-04A8-489E-BC46-D55BA73CC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625816"/>
            <a:ext cx="2962275" cy="434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DFEB00-790E-4762-B2CD-0FA1BCC1E149}"/>
              </a:ext>
            </a:extLst>
          </p:cNvPr>
          <p:cNvSpPr txBox="1"/>
          <p:nvPr/>
        </p:nvSpPr>
        <p:spPr>
          <a:xfrm>
            <a:off x="701335" y="4768887"/>
            <a:ext cx="440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NTMS group buy of 20 PCB boards manufactured in China.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15DE48-43E7-4822-9BE8-5DF236D407B7}"/>
              </a:ext>
            </a:extLst>
          </p:cNvPr>
          <p:cNvSpPr txBox="1"/>
          <p:nvPr/>
        </p:nvSpPr>
        <p:spPr>
          <a:xfrm>
            <a:off x="741285" y="5795312"/>
            <a:ext cx="7467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Project described in article at </a:t>
            </a:r>
            <a:r>
              <a:rPr lang="en-US" dirty="0">
                <a:hlinkClick r:id="rId4"/>
              </a:rPr>
              <a:t>www.ntms.org</a:t>
            </a:r>
            <a:r>
              <a:rPr lang="en-US" dirty="0"/>
              <a:t> under “@ The Meetings” then under “December 2022” and then “2022 KM5PO </a:t>
            </a:r>
            <a:r>
              <a:rPr lang="en-US" dirty="0" err="1"/>
              <a:t>Wavelab</a:t>
            </a:r>
            <a:r>
              <a:rPr lang="en-US" dirty="0"/>
              <a:t> 23 GHz”</a:t>
            </a:r>
          </a:p>
        </p:txBody>
      </p:sp>
    </p:spTree>
    <p:extLst>
      <p:ext uri="{BB962C8B-B14F-4D97-AF65-F5344CB8AC3E}">
        <p14:creationId xmlns:p14="http://schemas.microsoft.com/office/powerpoint/2010/main" val="1550906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W5LUA 76 GHz </a:t>
            </a:r>
            <a:r>
              <a:rPr lang="en-US" sz="2400" dirty="0" err="1"/>
              <a:t>Transverter</a:t>
            </a:r>
            <a:r>
              <a:rPr lang="en-US" sz="2400" dirty="0"/>
              <a:t> using DB6NT MKU 76 G2 </a:t>
            </a:r>
            <a:r>
              <a:rPr lang="en-US" sz="2400" dirty="0" err="1"/>
              <a:t>Transverter</a:t>
            </a:r>
            <a:r>
              <a:rPr lang="en-US" sz="2400" dirty="0"/>
              <a:t> &amp; WA1MBA LNA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8" b="10818"/>
          <a:stretch/>
        </p:blipFill>
        <p:spPr>
          <a:xfrm>
            <a:off x="0" y="1295400"/>
            <a:ext cx="8305800" cy="468090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86600" y="2561230"/>
            <a:ext cx="18710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1.4” X 1.1” Horn</a:t>
            </a:r>
          </a:p>
          <a:p>
            <a:r>
              <a:rPr lang="en-US" dirty="0"/>
              <a:t>G ~ 28 </a:t>
            </a:r>
            <a:r>
              <a:rPr lang="en-US" dirty="0" err="1"/>
              <a:t>dBi</a:t>
            </a:r>
            <a:endParaRPr lang="en-US" dirty="0"/>
          </a:p>
          <a:p>
            <a:r>
              <a:rPr lang="en-US" dirty="0"/>
              <a:t>3dB BW ~ 7 </a:t>
            </a:r>
            <a:r>
              <a:rPr lang="en-US" dirty="0" err="1"/>
              <a:t>deg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1600200"/>
            <a:ext cx="178125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NF = 4.7 dB</a:t>
            </a:r>
          </a:p>
          <a:p>
            <a:r>
              <a:rPr lang="en-US" dirty="0"/>
              <a:t>Pout = 275 </a:t>
            </a:r>
            <a:r>
              <a:rPr lang="en-US" dirty="0" err="1"/>
              <a:t>mW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5791200"/>
            <a:ext cx="7467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Transverter</a:t>
            </a:r>
            <a:r>
              <a:rPr lang="en-US" dirty="0"/>
              <a:t> described in article at </a:t>
            </a:r>
            <a:r>
              <a:rPr lang="en-US" dirty="0">
                <a:hlinkClick r:id="rId3"/>
              </a:rPr>
              <a:t>www.ntms.org</a:t>
            </a:r>
            <a:r>
              <a:rPr lang="en-US" dirty="0"/>
              <a:t> under “Knowledge Base” then under “Tech Library” and then “Millimeter Wave”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05163" y="1571767"/>
            <a:ext cx="408316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173 W EIRP</a:t>
            </a:r>
          </a:p>
          <a:p>
            <a:r>
              <a:rPr lang="en-US" dirty="0"/>
              <a:t>US stations are limited to 315 W EIRP</a:t>
            </a:r>
          </a:p>
        </p:txBody>
      </p:sp>
    </p:spTree>
    <p:extLst>
      <p:ext uri="{BB962C8B-B14F-4D97-AF65-F5344CB8AC3E}">
        <p14:creationId xmlns:p14="http://schemas.microsoft.com/office/powerpoint/2010/main" val="543668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WWW.NTMS.ORG</a:t>
            </a:r>
          </a:p>
        </p:txBody>
      </p:sp>
      <p:sp>
        <p:nvSpPr>
          <p:cNvPr id="51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431A7F7-4179-484B-8777-7303FCDAA479}" type="slidenum">
              <a:rPr lang="en-US" smtClean="0">
                <a:solidFill>
                  <a:schemeClr val="bg1"/>
                </a:solidFill>
              </a:rPr>
              <a:pPr eaLnBrk="1" hangingPunct="1"/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NTMS Groups.io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4ADE0-82E1-49CD-BE76-B86C112A4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24000"/>
            <a:ext cx="6324600" cy="456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63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70476"/>
            <a:ext cx="6477000" cy="1143000"/>
          </a:xfrm>
        </p:spPr>
        <p:txBody>
          <a:bodyPr/>
          <a:lstStyle/>
          <a:p>
            <a:r>
              <a:rPr lang="en-US" sz="2400" dirty="0"/>
              <a:t>122 GHz from Cedar Hill to Alvarado – 17 km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0" y="5767459"/>
            <a:ext cx="7467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Strong signals – ½ milliwatt &amp; conical horn &amp; Chapparal feed/2 foot dish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1CDD7-91DF-4880-A60B-19E53896D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76400"/>
            <a:ext cx="4150298" cy="3970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D859D5-6481-47DD-8792-42C50B178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698" y="1676400"/>
            <a:ext cx="3476512" cy="3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24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4777186C-A89D-B5C6-FACD-D6B3F1F35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Questions?</a:t>
            </a:r>
          </a:p>
        </p:txBody>
      </p:sp>
      <p:pic>
        <p:nvPicPr>
          <p:cNvPr id="54275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888563A3-1B1A-1DC0-BC34-73DEC3BCE1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1338" y="1773238"/>
            <a:ext cx="2786062" cy="2798762"/>
          </a:xfrm>
        </p:spPr>
      </p:pic>
      <p:sp>
        <p:nvSpPr>
          <p:cNvPr id="54276" name="Footer Placeholder 3">
            <a:extLst>
              <a:ext uri="{FF2B5EF4-FFF2-40B4-BE49-F238E27FC236}">
                <a16:creationId xmlns:a16="http://schemas.microsoft.com/office/drawing/2014/main" id="{CF9D662A-2403-4B6D-1730-2308707E782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WWW.NTMS.ORG</a:t>
            </a:r>
          </a:p>
        </p:txBody>
      </p:sp>
      <p:sp>
        <p:nvSpPr>
          <p:cNvPr id="54277" name="Slide Number Placeholder 4">
            <a:extLst>
              <a:ext uri="{FF2B5EF4-FFF2-40B4-BE49-F238E27FC236}">
                <a16:creationId xmlns:a16="http://schemas.microsoft.com/office/drawing/2014/main" id="{B0C8FDC0-1CC5-2C29-A18A-4D058B14329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3C13F6A-54C6-47C8-A2A7-9332B92DF86D}" type="slidenum">
              <a:rPr lang="en-US" altLang="en-US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DF2CB-EE18-AFAF-4C6E-7F5B6C9E3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>
            <a:extLst>
              <a:ext uri="{FF2B5EF4-FFF2-40B4-BE49-F238E27FC236}">
                <a16:creationId xmlns:a16="http://schemas.microsoft.com/office/drawing/2014/main" id="{E79C96EE-E07F-BF5D-D925-8013065088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WWW.NTMS.ORG</a:t>
            </a:r>
          </a:p>
        </p:txBody>
      </p:sp>
      <p:sp>
        <p:nvSpPr>
          <p:cNvPr id="5123" name="Slide Number Placeholder 4">
            <a:extLst>
              <a:ext uri="{FF2B5EF4-FFF2-40B4-BE49-F238E27FC236}">
                <a16:creationId xmlns:a16="http://schemas.microsoft.com/office/drawing/2014/main" id="{39FF57C4-2F64-8809-79E9-087121D37C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431A7F7-4179-484B-8777-7303FCDAA479}" type="slidenum">
              <a:rPr lang="en-US" smtClean="0">
                <a:solidFill>
                  <a:schemeClr val="bg1"/>
                </a:solidFill>
              </a:rPr>
              <a:pPr eaLnBrk="1" hangingPunct="1"/>
              <a:t>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AEE590E2-EC34-5B37-62DF-0ECDF4DED9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Calling Frequencies for Weak Signal Work on CW and SSB and EME</a:t>
            </a:r>
          </a:p>
        </p:txBody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6B5789A3-6EFF-5B6E-B3C9-C0460AD8B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Band                          Weak Signal Calling Frequency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902-928 MHz	902.1 MHz (902.0 to 902.150 used for EME)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1240-1300 MHz	1296.1 MHz (1296.0 to 1296.2 used for EME)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2300-2310 MHz	2304.1 MHz (2304.0 to 2304.2 used for EME)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2390-2450 MHz	2400.1 MHz (used only for EME to work Japan)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solidFill>
                  <a:srgbClr val="0070C0"/>
                </a:solidFill>
              </a:rPr>
              <a:t>3400-3450</a:t>
            </a:r>
            <a:r>
              <a:rPr lang="en-US" sz="2000" dirty="0"/>
              <a:t> MHz	3400.1 MHz (3400.0 to 3400.150 used for EME)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5650-5925 MHz	5760.1 MHz (5760.0 to 5760.2 used for EME)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10.0-10.5 GHz	10368.1 MHz (10368.0 to 10368.2 used for EME)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24.0-24.25 GHz	24192.1 MHz (24048.0 to 24048.2 used for EME)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47.0-47.2 GHz	47088.1 MHz (47088.0 to 47088.2 used for EME)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76 - 81.0 GHz	78192.1 MHz and 76032.1 MHz	(up to .200 EME)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122.25 - 123 GHz	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134 - 141 GHz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241-250 GHz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 above 275 GHz</a:t>
            </a:r>
          </a:p>
        </p:txBody>
      </p:sp>
    </p:spTree>
    <p:extLst>
      <p:ext uri="{BB962C8B-B14F-4D97-AF65-F5344CB8AC3E}">
        <p14:creationId xmlns:p14="http://schemas.microsoft.com/office/powerpoint/2010/main" val="765038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32CF98-EC93-4DDA-9337-7F4F6DF8F872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559361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NTMS Activities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219200"/>
            <a:ext cx="8534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n-lt"/>
              </a:rPr>
              <a:t>Regular meetings with informal “bull and swap” session followed by technical presentations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n-lt"/>
              </a:rPr>
              <a:t>Noise figure and network analyzer test sessions at meetings or at members houses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n-lt"/>
              </a:rPr>
              <a:t>Antenna range for measuring antenna 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n-lt"/>
              </a:rPr>
              <a:t>Equipment 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n-lt"/>
              </a:rPr>
              <a:t>Contesting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n-lt"/>
              </a:rPr>
              <a:t>Social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+mn-lt"/>
              </a:rPr>
              <a:t>Sponsor Microwave Update conference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37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Lunches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8229600" cy="4525963"/>
          </a:xfrm>
        </p:spPr>
        <p:txBody>
          <a:bodyPr/>
          <a:lstStyle/>
          <a:p>
            <a:r>
              <a:rPr lang="en-US" dirty="0"/>
              <a:t>East Side  -  Tuesday 11:30AM</a:t>
            </a:r>
            <a:br>
              <a:rPr lang="en-US" dirty="0"/>
            </a:br>
            <a:r>
              <a:rPr lang="en-US" dirty="0"/>
              <a:t>Texas </a:t>
            </a:r>
            <a:r>
              <a:rPr lang="en-US" dirty="0" err="1"/>
              <a:t>SmokeHouse</a:t>
            </a:r>
            <a:r>
              <a:rPr lang="en-US" dirty="0"/>
              <a:t> BBQ</a:t>
            </a:r>
            <a:br>
              <a:rPr lang="en-US" dirty="0"/>
            </a:br>
            <a:r>
              <a:rPr lang="en-US" dirty="0"/>
              <a:t>800 E. Arapaho Rd, Suite #101</a:t>
            </a:r>
            <a:br>
              <a:rPr lang="en-US" dirty="0"/>
            </a:br>
            <a:r>
              <a:rPr lang="en-US" dirty="0"/>
              <a:t>Richardson, TX 75081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93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EDA4C-3F01-4271-9C79-A322EFC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Texas Beacons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DDD159-C4A8-44E9-94D6-59085C8CA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F4938-5DE3-4225-AC4E-B49F79E043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39948-C6FB-8C4F-A038-A705B5FC72F8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1D8DC-13AF-437F-BC55-0C00053D7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D5A8B1-374F-4078-BCA3-CC04FC55C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8001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4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NTMS Sunday Night 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to DFW gathering on 144.260 MHz USB starting at 8PM</a:t>
            </a:r>
          </a:p>
          <a:p>
            <a:r>
              <a:rPr lang="en-US" dirty="0"/>
              <a:t>Generally run by Ross K5ZSJ from the Carrollton area</a:t>
            </a:r>
          </a:p>
          <a:p>
            <a:r>
              <a:rPr lang="en-US" dirty="0"/>
              <a:t>Very informal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WWW.NTMS.ORG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EDF814-8B1E-475B-BAF8-C1C8B78D3F9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0565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34546</TotalTime>
  <Words>1634</Words>
  <Application>Microsoft Office PowerPoint</Application>
  <PresentationFormat>On-screen Show (4:3)</PresentationFormat>
  <Paragraphs>281</Paragraphs>
  <Slides>41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Century Schoolbook</vt:lpstr>
      <vt:lpstr>Default Design</vt:lpstr>
      <vt:lpstr>Image</vt:lpstr>
      <vt:lpstr> North Texas Microwave activities and how to get started  July 10, 2025 </vt:lpstr>
      <vt:lpstr>The North Texas Microwave Society was formed in 1986</vt:lpstr>
      <vt:lpstr>Ntms.org</vt:lpstr>
      <vt:lpstr>NTMS Groups.io</vt:lpstr>
      <vt:lpstr>Calling Frequencies for Weak Signal Work on CW and SSB and EME</vt:lpstr>
      <vt:lpstr>PowerPoint Presentation</vt:lpstr>
      <vt:lpstr>Weekly Lunches</vt:lpstr>
      <vt:lpstr>North Texas Beacons</vt:lpstr>
      <vt:lpstr>NTMS Sunday Night NET</vt:lpstr>
      <vt:lpstr>PowerPoint Presentation</vt:lpstr>
      <vt:lpstr>Previous gathering Testing - Show and Tell - Build</vt:lpstr>
      <vt:lpstr>PowerPoint Presentation</vt:lpstr>
      <vt:lpstr>Previous gathering Testing - Show and Tell - Build</vt:lpstr>
      <vt:lpstr>Microwave Propagation</vt:lpstr>
      <vt:lpstr>Microwave Propagation</vt:lpstr>
      <vt:lpstr>Rainscatter</vt:lpstr>
      <vt:lpstr>Rainscatter tools</vt:lpstr>
      <vt:lpstr>Getting on Microwave</vt:lpstr>
      <vt:lpstr>Various 10 GHz surplus items that could be used to build a transverter</vt:lpstr>
      <vt:lpstr>www.w1ghz.org</vt:lpstr>
      <vt:lpstr>Local Oscillator Units</vt:lpstr>
      <vt:lpstr>ADF5355  PLL Synthesizer 54 MHz to 13.6 GHz</vt:lpstr>
      <vt:lpstr>Most Popular Commercial XVTRs</vt:lpstr>
      <vt:lpstr>Antenna options for 10 GHz</vt:lpstr>
      <vt:lpstr>Roving on 10 GHz</vt:lpstr>
      <vt:lpstr>WA5YWC (sk) in 2019 ARRL 10GHz Contest</vt:lpstr>
      <vt:lpstr>K8ZR/R 24 GHz EM24tq  Sept 16, 2017</vt:lpstr>
      <vt:lpstr>NTMS 10 GHz and up contest results 2022</vt:lpstr>
      <vt:lpstr>WQ5S/KI5EMN/KM5PO </vt:lpstr>
      <vt:lpstr>WQ5S/R 10 GHz and up contest results</vt:lpstr>
      <vt:lpstr>WQ5S 10/24 GHz Rover 10 GHz and up contest</vt:lpstr>
      <vt:lpstr>WQ5S working rainscatter 10 GHz &amp; up contest</vt:lpstr>
      <vt:lpstr>Initial AA5AM 10 GHz Success</vt:lpstr>
      <vt:lpstr>K5TRA’s Attic 10 GHz Antenna</vt:lpstr>
      <vt:lpstr>Flyswatter at W5LUA</vt:lpstr>
      <vt:lpstr>Lower table with 47 GHz XVTR</vt:lpstr>
      <vt:lpstr>AA5AM/R Beacon Rig  at 47088.1 MHz  </vt:lpstr>
      <vt:lpstr>24 GHz system Jan ‘23 – Wavelab module &amp; add-on board</vt:lpstr>
      <vt:lpstr>W5LUA 76 GHz Transverter using DB6NT MKU 76 G2 Transverter &amp; WA1MBA LNA</vt:lpstr>
      <vt:lpstr>122 GHz from Cedar Hill to Alvarado – 17 km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W5LUA/9 EN45wf September 2012</dc:title>
  <dc:creator>Al</dc:creator>
  <cp:lastModifiedBy>James McMasters</cp:lastModifiedBy>
  <cp:revision>184</cp:revision>
  <dcterms:created xsi:type="dcterms:W3CDTF">2012-10-29T20:57:39Z</dcterms:created>
  <dcterms:modified xsi:type="dcterms:W3CDTF">2025-07-10T13:06:36Z</dcterms:modified>
</cp:coreProperties>
</file>