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AC3AC-2F5F-4453-8467-DDDD1C91A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95C380-ED3F-452B-AA4B-94A6295DF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CA1D7-5D36-4CFE-A1A3-82BAE02F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4F7D2-79E4-4ADC-B87C-46044352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563D3-531D-4F79-AEF6-CCD35A7E3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51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7424-3D08-4B29-9621-DCA519DF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D54B7-D737-4062-8FB2-C590635AC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54ACC-EAC7-44D0-A42A-627E6D060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8C0AA-F110-44D2-89B3-DC6A40FA5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73457-604F-4F0B-93E7-30EF78867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2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F80589-9CD8-4557-8DB3-63849C645D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19B8E3-C552-40E5-923E-DD719274A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B8B258-8B89-4E35-9EFE-D916082C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55D7E-8B11-495D-8662-D2DDE7526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AC4CC-7AD8-406C-AAF0-55FC48205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95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030D-4F92-495E-B85D-BA6AC5DCD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2DF11-1CFA-43EF-810B-7E5458CD6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995B-8307-40F4-8B53-3A4321D1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9BBAA-8D26-492C-8CDB-0A6730BCB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B1CBA-377F-491A-BDC2-66835D34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D759-2E59-4978-8415-A53158B8A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4B242C-0564-4FB5-AD63-2A01B0D2B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46C4A-379A-4B9B-90AF-16ED74098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128E9-04B9-4CEE-8804-3D498BDA8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5FFDC-97EA-4FC3-93DF-9D4D7060A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9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2EA1A-2499-4DF4-A16F-0616C3C7A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F3439-C741-431C-8640-4DC655C4B4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EC0B8C-D28E-4F7D-A419-5B2F21A5D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40761-B0BB-487B-AF1C-15D078E5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72C3A-4073-4641-953C-48DA48306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C30D4D-C129-4C92-B967-F71F6B70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28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5DCF9-EC05-4D24-BAC9-AFBB7C588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B1CEF-5E0C-47FD-9F22-309B2249E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ED6814-9511-4CEB-97F8-E3540501E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9851F6-F507-42FD-A6EA-0452B5712B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05D941-0B1D-4109-B3D1-B4C4D12C2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26DAF6-78EB-4F22-9B2D-9142A7323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EE5589-D0E0-4D07-912B-CCC5148D6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AE89DB-733B-41A1-AE52-00CED13A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31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4DAD-8D83-4802-BB19-86C923ACE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AB27F-1EA7-47DD-8F5E-776AE15AA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58EEF-557F-44EA-B636-A8BA08488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2D98EC-D851-4B64-A683-E15FEEEDA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78249A-80B9-47A5-826D-80EE6B741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6924DA-C8E0-4FF6-9E94-11679E3B5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5C003-BD48-4802-9E32-CE958307A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9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22940-9308-4E7B-B0D4-872EF7A58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28886-C8D3-4796-B39B-839F10912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6F0BD5-633A-4CCB-8613-2BBC9FFFA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7BEFC0-1A07-46B9-9E5F-BF5DEC4CB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9FDED-BF0D-4C00-868E-C7AAFE487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0C7D7-51F4-4496-8644-DD0D956C5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3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B0B8-D5DB-4E6D-AE0B-E19FCABEE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DFC401-0F23-4F55-959A-A74922D17D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3DA2C-400A-41E6-834B-8018083F5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3C710-00E7-482F-9BDC-890E85B3C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727A9-136B-4C19-8330-10490E0AB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2854AD-333C-40DE-B88E-EDAE69C77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43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AF675D-28E0-41A6-88F9-6129324C9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95132-E24B-48CD-BB62-E60F7894E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E4C791-4818-4F4E-BF8A-A2C3C4FE56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D186-AE11-4D03-94A5-9A4BE96FDAF1}" type="datetimeFigureOut">
              <a:rPr lang="en-US" smtClean="0"/>
              <a:t>3/6/2020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C1C1E-62BF-4440-8254-F1AA125B4A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C961C-AEAD-48F3-BDDE-EB57B6EDCC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EB73E-72F1-4859-A82C-BFB27CE7E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6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68631-05C9-4806-8979-81F748E13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892"/>
          </a:xfrm>
        </p:spPr>
        <p:txBody>
          <a:bodyPr>
            <a:normAutofit fontScale="90000"/>
          </a:bodyPr>
          <a:lstStyle/>
          <a:p>
            <a:r>
              <a:rPr lang="en-US" dirty="0"/>
              <a:t>NTMS  Proposed Schedule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9EFDAE7-4F58-41CB-9CC6-AAC4B7D724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282327"/>
              </p:ext>
            </p:extLst>
          </p:nvPr>
        </p:nvGraphicFramePr>
        <p:xfrm>
          <a:off x="1468072" y="1946246"/>
          <a:ext cx="8992999" cy="37750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6773">
                  <a:extLst>
                    <a:ext uri="{9D8B030D-6E8A-4147-A177-3AD203B41FA5}">
                      <a16:colId xmlns:a16="http://schemas.microsoft.com/office/drawing/2014/main" val="578772660"/>
                    </a:ext>
                  </a:extLst>
                </a:gridCol>
                <a:gridCol w="4528239">
                  <a:extLst>
                    <a:ext uri="{9D8B030D-6E8A-4147-A177-3AD203B41FA5}">
                      <a16:colId xmlns:a16="http://schemas.microsoft.com/office/drawing/2014/main" val="954736711"/>
                    </a:ext>
                  </a:extLst>
                </a:gridCol>
                <a:gridCol w="2997987">
                  <a:extLst>
                    <a:ext uri="{9D8B030D-6E8A-4147-A177-3AD203B41FA5}">
                      <a16:colId xmlns:a16="http://schemas.microsoft.com/office/drawing/2014/main" val="1274244203"/>
                    </a:ext>
                  </a:extLst>
                </a:gridCol>
              </a:tblGrid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Month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Topic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Events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8443279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April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1821046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SDR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Sprints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333324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June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Hamcom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VHF Contest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1765905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July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 GHz Test Set Up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6218959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August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 GHz Contest, UHF Cotest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9651714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September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VHF Contest, 2</a:t>
                      </a:r>
                      <a:r>
                        <a:rPr lang="en-US" sz="1100" baseline="30000">
                          <a:effectLst/>
                        </a:rPr>
                        <a:t>nd</a:t>
                      </a:r>
                      <a:r>
                        <a:rPr lang="en-US" sz="1100">
                          <a:effectLst/>
                        </a:rPr>
                        <a:t> half 10 GHz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4699189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October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Antennas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Antenna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2936303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November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0477466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December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Elections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7648723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January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FT Worth Hamfest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VHF Contest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864399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SDR Update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91372"/>
                  </a:ext>
                </a:extLst>
              </a:tr>
              <a:tr h="2903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err="1">
                          <a:effectLst/>
                        </a:rPr>
                        <a:t>RPi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7929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199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50BE9C9-FF4A-4A57-BCF1-7117E3EEB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7475" y="762000"/>
            <a:ext cx="687705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20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F5085-73F9-4149-B8BD-DFD8FA34F7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Oscillators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E8CE3-A7DE-4766-8AAB-A90EB98328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7, 2020</a:t>
            </a:r>
          </a:p>
          <a:p>
            <a:r>
              <a:rPr lang="en-US" dirty="0"/>
              <a:t>Chuck Clark AF8Z</a:t>
            </a:r>
          </a:p>
        </p:txBody>
      </p:sp>
    </p:spTree>
    <p:extLst>
      <p:ext uri="{BB962C8B-B14F-4D97-AF65-F5344CB8AC3E}">
        <p14:creationId xmlns:p14="http://schemas.microsoft.com/office/powerpoint/2010/main" val="3320085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7E94-E831-48FF-9910-73DD5C2B6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Oscillator </a:t>
            </a:r>
            <a:r>
              <a:rPr lang="en-US" dirty="0" err="1"/>
              <a:t>Charasitics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7C510-E9A7-4206-BED3-E73B13735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Stable….Don’t change with time, or environment.</a:t>
            </a:r>
          </a:p>
          <a:p>
            <a:pPr lvl="1"/>
            <a:r>
              <a:rPr lang="en-US" dirty="0"/>
              <a:t>Measured in parts per million, or parts per billion.</a:t>
            </a:r>
          </a:p>
          <a:p>
            <a:pPr lvl="1"/>
            <a:r>
              <a:rPr lang="en-US" dirty="0"/>
              <a:t>Short term</a:t>
            </a:r>
          </a:p>
          <a:p>
            <a:pPr lvl="1"/>
            <a:r>
              <a:rPr lang="en-US" dirty="0"/>
              <a:t>Long term Allan Variance.</a:t>
            </a:r>
          </a:p>
          <a:p>
            <a:pPr lvl="1"/>
            <a:endParaRPr lang="en-US" dirty="0"/>
          </a:p>
          <a:p>
            <a:r>
              <a:rPr lang="en-US" dirty="0"/>
              <a:t>Accurate.</a:t>
            </a:r>
          </a:p>
          <a:p>
            <a:pPr lvl="1"/>
            <a:r>
              <a:rPr lang="en-US" dirty="0"/>
              <a:t>Tolerance</a:t>
            </a:r>
          </a:p>
          <a:p>
            <a:pPr lvl="1"/>
            <a:r>
              <a:rPr lang="en-US" dirty="0"/>
              <a:t>Is Accuracy NEEDED today?</a:t>
            </a:r>
          </a:p>
        </p:txBody>
      </p:sp>
    </p:spTree>
    <p:extLst>
      <p:ext uri="{BB962C8B-B14F-4D97-AF65-F5344CB8AC3E}">
        <p14:creationId xmlns:p14="http://schemas.microsoft.com/office/powerpoint/2010/main" val="412137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1AC9A-360E-43E3-A538-F0B396D2B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Oscillator Applications….NTMS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3B38F-BEE2-4DB4-9F5A-5A5116CA6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Up/down conversion from a higher frequency.</a:t>
            </a:r>
          </a:p>
          <a:p>
            <a:r>
              <a:rPr lang="en-US" dirty="0"/>
              <a:t>Clock for our ADC/DAC in our SDR’s</a:t>
            </a:r>
          </a:p>
        </p:txBody>
      </p:sp>
    </p:spTree>
    <p:extLst>
      <p:ext uri="{BB962C8B-B14F-4D97-AF65-F5344CB8AC3E}">
        <p14:creationId xmlns:p14="http://schemas.microsoft.com/office/powerpoint/2010/main" val="792873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46AF-75F2-40F1-B1B5-24A41CC9D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 GHz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4621B-C13E-4FE6-87CE-F1F1F8900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10224 MHz…..102.24 MHz 7</a:t>
            </a:r>
            <a:r>
              <a:rPr lang="en-US" baseline="30000" dirty="0"/>
              <a:t>th</a:t>
            </a:r>
            <a:r>
              <a:rPr lang="en-US" dirty="0"/>
              <a:t> Overtone, multiplied by 100</a:t>
            </a:r>
          </a:p>
          <a:p>
            <a:pPr lvl="2"/>
            <a:r>
              <a:rPr lang="en-US" dirty="0"/>
              <a:t>Or maybe 71 </a:t>
            </a:r>
            <a:r>
              <a:rPr lang="en-US" dirty="0" err="1"/>
              <a:t>MHz.</a:t>
            </a:r>
            <a:endParaRPr lang="en-US" dirty="0"/>
          </a:p>
          <a:p>
            <a:r>
              <a:rPr lang="en-US" dirty="0"/>
              <a:t>Lots of combinations but you need to keep harmonics of all the multipliers out of the 10368 MHz band.</a:t>
            </a:r>
          </a:p>
          <a:p>
            <a:r>
              <a:rPr lang="en-US" dirty="0"/>
              <a:t>Need a custom crystal supplier.</a:t>
            </a:r>
          </a:p>
          <a:p>
            <a:r>
              <a:rPr lang="en-US" dirty="0"/>
              <a:t>Each one is unique…not temperature compensated.  We could couple in a Thermistor and a varactor to try to get temperature effects reduced.  This could be a lot of trial and error.</a:t>
            </a:r>
          </a:p>
        </p:txBody>
      </p:sp>
    </p:spTree>
    <p:extLst>
      <p:ext uri="{BB962C8B-B14F-4D97-AF65-F5344CB8AC3E}">
        <p14:creationId xmlns:p14="http://schemas.microsoft.com/office/powerpoint/2010/main" val="2126308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67187-E666-43BA-982A-7694EBEE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“Modern”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0EA62-6C10-4191-94DE-942786CD9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a ADF5355 or LMX2595  PLL with integrated VCO</a:t>
            </a:r>
          </a:p>
          <a:p>
            <a:r>
              <a:rPr lang="en-US" dirty="0"/>
              <a:t>Double VCO,  Fewer spurs….</a:t>
            </a:r>
          </a:p>
          <a:p>
            <a:r>
              <a:rPr lang="en-US" dirty="0"/>
              <a:t>Many possible reference oscillators, TCXO, VCTCXO, OCXO.</a:t>
            </a:r>
          </a:p>
          <a:p>
            <a:r>
              <a:rPr lang="en-US" dirty="0"/>
              <a:t>Absolute frequency reference nice but not required.</a:t>
            </a:r>
          </a:p>
          <a:p>
            <a:pPr lvl="1"/>
            <a:r>
              <a:rPr lang="en-US" dirty="0"/>
              <a:t>Fractional modulus 274,877,906,944 2</a:t>
            </a:r>
            <a:r>
              <a:rPr lang="en-US" baseline="30000" dirty="0"/>
              <a:t>38</a:t>
            </a:r>
          </a:p>
          <a:p>
            <a:pPr lvl="1"/>
            <a:r>
              <a:rPr lang="en-US" dirty="0"/>
              <a:t>That means 19.44*10</a:t>
            </a:r>
            <a:r>
              <a:rPr lang="en-US" baseline="30000" dirty="0"/>
              <a:t>6</a:t>
            </a:r>
            <a:r>
              <a:rPr lang="en-US" dirty="0"/>
              <a:t>/2</a:t>
            </a:r>
            <a:r>
              <a:rPr lang="en-US" baseline="30000" dirty="0"/>
              <a:t>38   </a:t>
            </a:r>
            <a:r>
              <a:rPr lang="en-US" dirty="0"/>
              <a:t>1.1587143 Hz steps, Hint </a:t>
            </a:r>
            <a:r>
              <a:rPr lang="en-US" dirty="0" err="1"/>
              <a:t>ADIsimPLL</a:t>
            </a:r>
            <a:endParaRPr lang="en-US" dirty="0"/>
          </a:p>
          <a:p>
            <a:pPr lvl="1"/>
            <a:endParaRPr lang="en-US" baseline="30000" dirty="0"/>
          </a:p>
          <a:p>
            <a:pPr marL="0" indent="0">
              <a:buNone/>
            </a:pPr>
            <a:r>
              <a:rPr lang="en-US" sz="4400" baseline="30000" dirty="0"/>
              <a:t>Control with </a:t>
            </a:r>
            <a:r>
              <a:rPr lang="en-US" sz="4400" baseline="30000" dirty="0" err="1"/>
              <a:t>Rpi</a:t>
            </a:r>
            <a:r>
              <a:rPr lang="en-US" sz="4400" baseline="30000" dirty="0"/>
              <a:t> Zero or </a:t>
            </a:r>
            <a:r>
              <a:rPr lang="en-US" sz="4400" baseline="30000" dirty="0" err="1"/>
              <a:t>Ardunio</a:t>
            </a:r>
            <a:r>
              <a:rPr lang="en-US" sz="4400" baseline="30000" dirty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Major problem…..how to solder at home.</a:t>
            </a:r>
          </a:p>
        </p:txBody>
      </p:sp>
    </p:spTree>
    <p:extLst>
      <p:ext uri="{BB962C8B-B14F-4D97-AF65-F5344CB8AC3E}">
        <p14:creationId xmlns:p14="http://schemas.microsoft.com/office/powerpoint/2010/main" val="935637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A316B-A100-47F1-B0B9-C08EFD7A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reference Oscillators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03EA9-B0E8-4AEC-A09D-ACDBA20F5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TCXO</a:t>
            </a:r>
          </a:p>
          <a:p>
            <a:endParaRPr lang="en-US" dirty="0"/>
          </a:p>
          <a:p>
            <a:r>
              <a:rPr lang="en-US" dirty="0"/>
              <a:t>CTS 520L15IA38M4000  38.4 MHz, 3.3V  $3.28 single lot Mouser</a:t>
            </a:r>
          </a:p>
          <a:p>
            <a:r>
              <a:rPr lang="en-US" dirty="0"/>
              <a:t>CTS520L15IA19M2000  19.2 MHz, 3.3V $3.28  +/-1.5ppm -40-+85C</a:t>
            </a:r>
          </a:p>
          <a:p>
            <a:endParaRPr lang="en-US" dirty="0"/>
          </a:p>
          <a:p>
            <a:pPr lvl="1"/>
            <a:r>
              <a:rPr lang="en-US" dirty="0"/>
              <a:t>+/- 15.6 kHz at 10 GHz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9A6CD2-82A5-4D37-8E9F-110F07B76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743" y="4149725"/>
            <a:ext cx="46101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2126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64C148E-23FF-4869-8365-1866D6F63B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9567" y="631596"/>
            <a:ext cx="8221362" cy="624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08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673D9-A465-4CF3-AD25-FF5257D3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</p:spPr>
        <p:txBody>
          <a:bodyPr/>
          <a:lstStyle/>
          <a:p>
            <a:r>
              <a:rPr lang="en-US" dirty="0" err="1"/>
              <a:t>Ovenized</a:t>
            </a:r>
            <a:r>
              <a:rPr lang="en-US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9476A-D9B1-4857-B0F1-98B411FFC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486"/>
            <a:ext cx="10515600" cy="4951477"/>
          </a:xfrm>
        </p:spPr>
        <p:txBody>
          <a:bodyPr/>
          <a:lstStyle/>
          <a:p>
            <a:r>
              <a:rPr lang="en-US" dirty="0" err="1"/>
              <a:t>Abracom</a:t>
            </a:r>
            <a:r>
              <a:rPr lang="en-US" dirty="0"/>
              <a:t> AOC2021XAJC-19.44, 10ppb, -20 to 70C  $72.33</a:t>
            </a:r>
          </a:p>
          <a:p>
            <a:r>
              <a:rPr lang="en-US" dirty="0"/>
              <a:t>Microchip(Vectron) OX-511-EAE-2080-25M00 25 MHz, 20ppb $58.82</a:t>
            </a:r>
          </a:p>
          <a:p>
            <a:pPr lvl="1"/>
            <a:r>
              <a:rPr lang="en-US" dirty="0"/>
              <a:t>207 Hz @10368MHz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6DA1B7-5D06-4EAF-BCC2-972CE0867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53" y="2578363"/>
            <a:ext cx="9866369" cy="406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342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NTMS  Proposed Schedule </vt:lpstr>
      <vt:lpstr>Oscillators</vt:lpstr>
      <vt:lpstr>Oscillator Charasitics</vt:lpstr>
      <vt:lpstr>Oscillator Applications….NTMS</vt:lpstr>
      <vt:lpstr>10 GHz Example</vt:lpstr>
      <vt:lpstr>“Modern” Approach</vt:lpstr>
      <vt:lpstr>Available reference Oscillators</vt:lpstr>
      <vt:lpstr>PowerPoint Presentation</vt:lpstr>
      <vt:lpstr>Ovenized…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Oscillators</dc:title>
  <dc:creator>Charles Clark</dc:creator>
  <cp:lastModifiedBy>Charles Clark</cp:lastModifiedBy>
  <cp:revision>15</cp:revision>
  <dcterms:created xsi:type="dcterms:W3CDTF">2020-02-26T14:16:14Z</dcterms:created>
  <dcterms:modified xsi:type="dcterms:W3CDTF">2020-03-07T14:51:52Z</dcterms:modified>
</cp:coreProperties>
</file>