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361" r:id="rId3"/>
    <p:sldId id="362" r:id="rId4"/>
    <p:sldId id="363" r:id="rId5"/>
    <p:sldId id="364" r:id="rId6"/>
    <p:sldId id="366" r:id="rId7"/>
    <p:sldId id="3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99" autoAdjust="0"/>
    <p:restoredTop sz="94660"/>
  </p:normalViewPr>
  <p:slideViewPr>
    <p:cSldViewPr>
      <p:cViewPr varScale="1">
        <p:scale>
          <a:sx n="105" d="100"/>
          <a:sy n="105" d="100"/>
        </p:scale>
        <p:origin x="174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543167-D819-406D-8AA2-F32FE8B2FE9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711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F9B372-A794-4299-B1AB-8B75B5F221A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844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97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97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1A651A-ACD4-4C21-B35D-4F84424B6AE4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913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47EC0-7B6C-4472-8638-F1C5EB3764FF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6645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WWW.NTMS.ORG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393A32-4D5D-44B6-AFFD-0133DEE639B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8191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WWW.NTMS.ORG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2F756F-7231-425D-BD88-4568450FEEAE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2645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WWW.NTMS.ORG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5AC73-4D9A-4B4C-B6EF-845E1A3534E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5453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WWW.NTMS.ORG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F55DD6-EE85-46C1-82C7-10E373BBD68A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63305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WWW.NTMS.ORG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B9943B-FBF6-4070-976A-29B92F0981E9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358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WWW.NTMS.ORG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B21893-4DAC-48BC-A0B2-857ADBC5916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5838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WWW.NTMS.ORG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90F95-D86D-4E59-8922-BAE707FF3FE1}" type="slidenum">
              <a:rPr lang="en-US">
                <a:solidFill>
                  <a:srgbClr val="FFFFFF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449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2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79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9" name="Group 52"/>
          <p:cNvGrpSpPr>
            <a:grpSpLocks/>
          </p:cNvGrpSpPr>
          <p:nvPr userDrawn="1"/>
        </p:nvGrpSpPr>
        <p:grpSpPr bwMode="auto">
          <a:xfrm>
            <a:off x="-76200" y="0"/>
            <a:ext cx="9264650" cy="6858000"/>
            <a:chOff x="-48" y="0"/>
            <a:chExt cx="5836" cy="4320"/>
          </a:xfrm>
        </p:grpSpPr>
        <p:sp>
          <p:nvSpPr>
            <p:cNvPr id="1056" name="AutoShape 32"/>
            <p:cNvSpPr>
              <a:spLocks noChangeArrowheads="1"/>
            </p:cNvSpPr>
            <p:nvPr userDrawn="1"/>
          </p:nvSpPr>
          <p:spPr bwMode="auto">
            <a:xfrm rot="10800000" flipH="1">
              <a:off x="240" y="0"/>
              <a:ext cx="1392" cy="384"/>
            </a:xfrm>
            <a:prstGeom prst="rtTriangle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>
                <a:solidFill>
                  <a:srgbClr val="000000"/>
                </a:solidFill>
              </a:endParaRPr>
            </a:p>
          </p:txBody>
        </p:sp>
        <p:graphicFrame>
          <p:nvGraphicFramePr>
            <p:cNvPr id="1026" name="Object 31"/>
            <p:cNvGraphicFramePr>
              <a:graphicFrameLocks noChangeAspect="1"/>
            </p:cNvGraphicFramePr>
            <p:nvPr userDrawn="1"/>
          </p:nvGraphicFramePr>
          <p:xfrm>
            <a:off x="-31" y="1"/>
            <a:ext cx="5791" cy="4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Image" r:id="rId13" imgW="9142857" imgH="6857143" progId="Photoshop.Image.7">
                    <p:embed/>
                  </p:oleObj>
                </mc:Choice>
                <mc:Fallback>
                  <p:oleObj name="Image" r:id="rId13" imgW="9142857" imgH="6857143" progId="Photoshop.Image.7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-31" y="1"/>
                          <a:ext cx="5791" cy="4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48" name="Text Box 24"/>
            <p:cNvSpPr txBox="1">
              <a:spLocks noChangeArrowheads="1"/>
            </p:cNvSpPr>
            <p:nvPr userDrawn="1"/>
          </p:nvSpPr>
          <p:spPr bwMode="auto">
            <a:xfrm>
              <a:off x="-48" y="238"/>
              <a:ext cx="32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n-US" sz="900" b="1">
                  <a:solidFill>
                    <a:srgbClr val="FFFFFF"/>
                  </a:solidFill>
                </a:rPr>
                <a:t>W5HN</a:t>
              </a:r>
            </a:p>
          </p:txBody>
        </p:sp>
        <p:grpSp>
          <p:nvGrpSpPr>
            <p:cNvPr id="1036" name="Group 49"/>
            <p:cNvGrpSpPr>
              <a:grpSpLocks/>
            </p:cNvGrpSpPr>
            <p:nvPr userDrawn="1"/>
          </p:nvGrpSpPr>
          <p:grpSpPr bwMode="auto">
            <a:xfrm>
              <a:off x="4974" y="153"/>
              <a:ext cx="814" cy="698"/>
              <a:chOff x="4974" y="153"/>
              <a:chExt cx="814" cy="698"/>
            </a:xfrm>
          </p:grpSpPr>
          <p:sp>
            <p:nvSpPr>
              <p:cNvPr id="1062" name="Text Box 38"/>
              <p:cNvSpPr txBox="1">
                <a:spLocks noChangeArrowheads="1"/>
              </p:cNvSpPr>
              <p:nvPr userDrawn="1"/>
            </p:nvSpPr>
            <p:spPr bwMode="auto">
              <a:xfrm>
                <a:off x="5328" y="153"/>
                <a:ext cx="292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900">
                    <a:solidFill>
                      <a:srgbClr val="000000"/>
                    </a:solidFill>
                  </a:rPr>
                  <a:t>North</a:t>
                </a:r>
              </a:p>
            </p:txBody>
          </p:sp>
          <p:sp>
            <p:nvSpPr>
              <p:cNvPr id="1063" name="Text Box 39"/>
              <p:cNvSpPr txBox="1">
                <a:spLocks noChangeArrowheads="1"/>
              </p:cNvSpPr>
              <p:nvPr userDrawn="1"/>
            </p:nvSpPr>
            <p:spPr bwMode="auto">
              <a:xfrm>
                <a:off x="5328" y="278"/>
                <a:ext cx="312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900">
                    <a:solidFill>
                      <a:srgbClr val="000000"/>
                    </a:solidFill>
                  </a:rPr>
                  <a:t>Texas</a:t>
                </a:r>
              </a:p>
            </p:txBody>
          </p:sp>
          <p:sp>
            <p:nvSpPr>
              <p:cNvPr id="1064" name="Text Box 40"/>
              <p:cNvSpPr txBox="1">
                <a:spLocks noChangeArrowheads="1"/>
              </p:cNvSpPr>
              <p:nvPr userDrawn="1"/>
            </p:nvSpPr>
            <p:spPr bwMode="auto">
              <a:xfrm>
                <a:off x="5328" y="585"/>
                <a:ext cx="460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900">
                    <a:solidFill>
                      <a:srgbClr val="000000"/>
                    </a:solidFill>
                  </a:rPr>
                  <a:t>Microwave</a:t>
                </a:r>
              </a:p>
            </p:txBody>
          </p:sp>
          <p:sp>
            <p:nvSpPr>
              <p:cNvPr id="1065" name="Text Box 41"/>
              <p:cNvSpPr txBox="1">
                <a:spLocks noChangeArrowheads="1"/>
              </p:cNvSpPr>
              <p:nvPr userDrawn="1"/>
            </p:nvSpPr>
            <p:spPr bwMode="auto">
              <a:xfrm>
                <a:off x="5328" y="707"/>
                <a:ext cx="352" cy="14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900">
                    <a:solidFill>
                      <a:srgbClr val="000000"/>
                    </a:solidFill>
                  </a:rPr>
                  <a:t>Society</a:t>
                </a:r>
              </a:p>
            </p:txBody>
          </p:sp>
          <p:sp>
            <p:nvSpPr>
              <p:cNvPr id="1066" name="Text Box 42"/>
              <p:cNvSpPr txBox="1">
                <a:spLocks noChangeArrowheads="1"/>
              </p:cNvSpPr>
              <p:nvPr userDrawn="1"/>
            </p:nvSpPr>
            <p:spPr bwMode="auto">
              <a:xfrm>
                <a:off x="5328" y="405"/>
                <a:ext cx="388" cy="17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  <a:defRPr/>
                </a:pPr>
                <a:r>
                  <a:rPr lang="en-US" sz="1200" b="1">
                    <a:solidFill>
                      <a:srgbClr val="FF0000"/>
                    </a:solidFill>
                  </a:rPr>
                  <a:t>NTMS</a:t>
                </a:r>
              </a:p>
            </p:txBody>
          </p:sp>
          <p:graphicFrame>
            <p:nvGraphicFramePr>
              <p:cNvPr id="1027" name="Object 48"/>
              <p:cNvGraphicFramePr>
                <a:graphicFrameLocks noChangeAspect="1"/>
              </p:cNvGraphicFramePr>
              <p:nvPr userDrawn="1"/>
            </p:nvGraphicFramePr>
            <p:xfrm>
              <a:off x="4974" y="174"/>
              <a:ext cx="402" cy="67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name="Image" r:id="rId15" imgW="812412" imgH="1358730" progId="Photoshop.Image.7">
                      <p:embed/>
                    </p:oleObj>
                  </mc:Choice>
                  <mc:Fallback>
                    <p:oleObj name="Image" r:id="rId15" imgW="812412" imgH="1358730" progId="Photoshop.Image.7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974" y="174"/>
                            <a:ext cx="402" cy="67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95400" y="228600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7200" y="638175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i="1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FFFFFF"/>
                </a:solidFill>
              </a:rPr>
              <a:t>WWW.NTMS.ORG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1" i="1">
                <a:solidFill>
                  <a:schemeClr val="bg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9B94B0-2C58-4497-B2B5-0AFE557ED067}" type="slidenum">
              <a:rPr lang="en-US">
                <a:solidFill>
                  <a:srgbClr val="FFFFFF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54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66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6699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6699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6699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6699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Footer Placeholder 3"/>
          <p:cNvSpPr>
            <a:spLocks noGrp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>
                <a:solidFill>
                  <a:srgbClr val="FFFFFF"/>
                </a:solidFill>
              </a:rPr>
              <a:t>WWW.NTMS.ORG</a:t>
            </a:r>
          </a:p>
        </p:txBody>
      </p:sp>
      <p:sp>
        <p:nvSpPr>
          <p:cNvPr id="205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DC70BF9D-FBDB-41FB-8F81-20C062DB7204}" type="slidenum">
              <a:rPr lang="en-US" smtClean="0">
                <a:solidFill>
                  <a:srgbClr val="FFFFFF"/>
                </a:solidFill>
              </a:rPr>
              <a:pPr eaLnBrk="1" hangingPunct="1"/>
              <a:t>1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848600" cy="1470025"/>
          </a:xfrm>
        </p:spPr>
        <p:txBody>
          <a:bodyPr/>
          <a:lstStyle/>
          <a:p>
            <a:pPr eaLnBrk="1" hangingPunct="1"/>
            <a:r>
              <a:rPr lang="en-US" dirty="0"/>
              <a:t>NTMS </a:t>
            </a:r>
            <a:br>
              <a:rPr lang="en-US" dirty="0"/>
            </a:br>
            <a:r>
              <a:rPr lang="en-US" dirty="0"/>
              <a:t>Spring Microwave Operating Event</a:t>
            </a:r>
          </a:p>
        </p:txBody>
      </p:sp>
      <p:sp>
        <p:nvSpPr>
          <p:cNvPr id="205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/>
              <a:t>W5LUA</a:t>
            </a:r>
          </a:p>
          <a:p>
            <a:pPr eaLnBrk="1" hangingPunct="1"/>
            <a:r>
              <a:rPr lang="en-US" dirty="0"/>
              <a:t>March 6, 2021</a:t>
            </a:r>
          </a:p>
        </p:txBody>
      </p:sp>
    </p:spTree>
    <p:extLst>
      <p:ext uri="{BB962C8B-B14F-4D97-AF65-F5344CB8AC3E}">
        <p14:creationId xmlns:p14="http://schemas.microsoft.com/office/powerpoint/2010/main" val="2517476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WWW.NTMS.ORG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EEDF814-8B1E-475B-BAF8-C1C8B78D3F9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2ED54-460C-4B6A-ACFF-3210F9CD1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66018"/>
            <a:ext cx="8229600" cy="4525963"/>
          </a:xfrm>
        </p:spPr>
        <p:txBody>
          <a:bodyPr/>
          <a:lstStyle/>
          <a:p>
            <a:r>
              <a:rPr lang="en-US" sz="2800" dirty="0"/>
              <a:t>Starts 7AM on Saturday April 10</a:t>
            </a:r>
            <a:r>
              <a:rPr lang="en-US" sz="2800" baseline="30000" dirty="0"/>
              <a:t>th</a:t>
            </a:r>
            <a:r>
              <a:rPr lang="en-US" sz="2800" dirty="0"/>
              <a:t> and runs till 7PM on Sunday April 11</a:t>
            </a:r>
            <a:r>
              <a:rPr lang="en-US" sz="2800" baseline="30000" dirty="0"/>
              <a:t>th</a:t>
            </a:r>
            <a:r>
              <a:rPr lang="en-US" sz="2800" dirty="0"/>
              <a:t>.</a:t>
            </a:r>
          </a:p>
          <a:p>
            <a:r>
              <a:rPr lang="en-US" sz="2800" dirty="0"/>
              <a:t>This is not a contest but rather an operating event to boost activity on the microwave bands</a:t>
            </a:r>
          </a:p>
          <a:p>
            <a:r>
              <a:rPr lang="en-US" sz="2800" dirty="0"/>
              <a:t>Primary goal is a last push effort to activate 3456 MHz before we lose it at the end of this year. </a:t>
            </a:r>
          </a:p>
          <a:p>
            <a:r>
              <a:rPr lang="en-US" sz="2800" dirty="0"/>
              <a:t>We then decided to make the event all microwave bands starting at 902 MHz</a:t>
            </a:r>
          </a:p>
          <a:p>
            <a:r>
              <a:rPr lang="en-US" sz="2800" dirty="0"/>
              <a:t>Shake out your equipment prior to the ARRL 222 MHz and Above Distance Contest in August</a:t>
            </a:r>
          </a:p>
        </p:txBody>
      </p:sp>
    </p:spTree>
    <p:extLst>
      <p:ext uri="{BB962C8B-B14F-4D97-AF65-F5344CB8AC3E}">
        <p14:creationId xmlns:p14="http://schemas.microsoft.com/office/powerpoint/2010/main" val="1986108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E7E33-9238-4F0C-94AC-9D9DAEEBC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Liaison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D1DA6E5-0AE9-42F3-A48C-A02D9F6F06E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WWW.NTMS.ORG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7E58173-2BA3-4C1B-93F5-9B35753C352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147EC0-7B6C-4472-8638-F1C5EB3764F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3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26A16-EBD2-4AC6-A98F-97634CD150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NTMS Slack has proven to be the best form of liaison for both fixed and rover operators</a:t>
            </a:r>
          </a:p>
          <a:p>
            <a:r>
              <a:rPr lang="en-US" dirty="0"/>
              <a:t>Next best would be cell phone</a:t>
            </a:r>
          </a:p>
          <a:p>
            <a:r>
              <a:rPr lang="en-US" dirty="0"/>
              <a:t>Third would be old time radio. I will monitor 144.260 MHz as best I can.</a:t>
            </a:r>
          </a:p>
        </p:txBody>
      </p:sp>
    </p:spTree>
    <p:extLst>
      <p:ext uri="{BB962C8B-B14F-4D97-AF65-F5344CB8AC3E}">
        <p14:creationId xmlns:p14="http://schemas.microsoft.com/office/powerpoint/2010/main" val="3930132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4C698-D62A-4466-AE23-F832D8437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Consider working towards or finishing up a VUCC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DFC06-4B26-481B-A457-174DB86485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the microwave bands at 2304 MHz and higher, it takes just 5 grids for the basic award </a:t>
            </a:r>
          </a:p>
          <a:p>
            <a:r>
              <a:rPr lang="en-US" dirty="0"/>
              <a:t>All grids must be worked from the same location, either fixed or portable</a:t>
            </a:r>
          </a:p>
          <a:p>
            <a:r>
              <a:rPr lang="en-US" dirty="0"/>
              <a:t>Or consider a Reverse VUCC…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09B544-ED6F-43F7-9A14-DF8874B9C84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WWW.NTMS.ORG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FF48DE-3234-45D1-A97E-5965BD46F4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147EC0-7B6C-4472-8638-F1C5EB3764F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4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016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16DFE-2C10-4279-823A-7A90C65B93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Reverse VUCC – VUCC/r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F21C50-E3F0-4D23-BCB7-07C67E1F98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371600"/>
            <a:ext cx="8229600" cy="4525963"/>
          </a:xfrm>
        </p:spPr>
        <p:txBody>
          <a:bodyPr/>
          <a:lstStyle/>
          <a:p>
            <a:r>
              <a:rPr lang="en-US" sz="2400" dirty="0"/>
              <a:t>The rules for Reverse VUCC have changed over the years – it used to be that you must work the same station or the same grid from multiple different grids to qualify….this can be a difficult task.</a:t>
            </a:r>
          </a:p>
          <a:p>
            <a:r>
              <a:rPr lang="en-US" sz="2400" dirty="0"/>
              <a:t>The rules were changed to make the award more of a grid activation </a:t>
            </a:r>
            <a:r>
              <a:rPr lang="en-US" sz="2400" dirty="0" err="1"/>
              <a:t>award..Make</a:t>
            </a:r>
            <a:r>
              <a:rPr lang="en-US" sz="2400" dirty="0"/>
              <a:t> a valid contact from a new grid with any station – not necessarily the same station in the same grid.</a:t>
            </a:r>
          </a:p>
          <a:p>
            <a:r>
              <a:rPr lang="en-US" sz="2400" dirty="0"/>
              <a:t>VUCC/r is sponsored by the Central States VHF Society</a:t>
            </a:r>
          </a:p>
          <a:p>
            <a:r>
              <a:rPr lang="en-US" sz="2400" dirty="0"/>
              <a:t>Complete rules are here </a:t>
            </a:r>
            <a:br>
              <a:rPr lang="en-US" sz="2400" dirty="0"/>
            </a:br>
            <a:r>
              <a:rPr lang="en-US" sz="2400" dirty="0"/>
              <a:t>https://www.csvhfs.org/index.php/awards-and-programs/reverse-vucc</a:t>
            </a:r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326CD6-7A80-4A52-9BD9-09904710435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WWW.NTMS.ORG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713BA3-259D-4BC7-95C7-23750B48F1D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147EC0-7B6C-4472-8638-F1C5EB3764F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5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43660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675758-49F8-4312-BB86-E5D8910CF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Stations known to be available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5CFEAC-FE90-45F4-BEF7-0A8041C8D8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Fixed – AA5C, W5LUA, AA5AM, K5LLL, W5AFY</a:t>
            </a:r>
          </a:p>
          <a:p>
            <a:r>
              <a:rPr lang="en-US" sz="2800" dirty="0"/>
              <a:t>Rovers – WQ5S/R, K0MHC/R, possibly W5VY/R and maybe even K8ZR/R</a:t>
            </a:r>
          </a:p>
          <a:p>
            <a:r>
              <a:rPr lang="en-US" sz="2800" dirty="0"/>
              <a:t>In looking at who was on during the 10 GHz event, maybe WA5VJB, WA5TKU, KI5WL, K5SOP, W5RLG, NO5K, K5TRA, K5TR might be around?</a:t>
            </a:r>
          </a:p>
          <a:p>
            <a:r>
              <a:rPr lang="en-US" sz="2800" dirty="0"/>
              <a:t>Who else?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0C9025-5B85-45DF-93E2-95BABF09EE9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WWW.NTMS.ORG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7BBD05-A56E-4F78-94FC-B880ABFB025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147EC0-7B6C-4472-8638-F1C5EB3764F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6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7632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52DCF-BDFA-4229-A815-229321B1C5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F9115F-CAF3-47AF-B4EA-21C557F806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353312"/>
            <a:ext cx="8229600" cy="4525963"/>
          </a:xfrm>
        </p:spPr>
        <p:txBody>
          <a:bodyPr/>
          <a:lstStyle/>
          <a:p>
            <a:r>
              <a:rPr lang="en-US" sz="2800" dirty="0"/>
              <a:t>Consider dusting off some old or unfinished transverter and put it on the air.</a:t>
            </a:r>
          </a:p>
          <a:p>
            <a:r>
              <a:rPr lang="en-US" sz="2800" dirty="0"/>
              <a:t>If you mask up, I am willing to help.</a:t>
            </a:r>
          </a:p>
          <a:p>
            <a:r>
              <a:rPr lang="en-US" sz="2800" dirty="0"/>
              <a:t>Or if you want to come up to the area, Scott, Greg and I can help you make some contacts on all band through 122 GHz.  </a:t>
            </a:r>
          </a:p>
          <a:p>
            <a:r>
              <a:rPr lang="en-US" sz="2800" dirty="0"/>
              <a:t>I plan to be available the whole weekend so pick a band and let’s make some QSOs.</a:t>
            </a:r>
          </a:p>
          <a:p>
            <a:r>
              <a:rPr lang="en-US" sz="2800" dirty="0"/>
              <a:t>73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1E25E2-8745-481D-A3B6-7E35733EF5B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solidFill>
                  <a:srgbClr val="FFFFFF"/>
                </a:solidFill>
              </a:rPr>
              <a:t>WWW.NTMS.ORG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F5821A-E2FD-41BF-B890-0505070006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9147EC0-7B6C-4472-8638-F1C5EB3764FF}" type="slidenum">
              <a:rPr lang="en-US" smtClean="0">
                <a:solidFill>
                  <a:srgbClr val="FFFFFF"/>
                </a:solidFill>
              </a:rPr>
              <a:pPr>
                <a:defRPr/>
              </a:pPr>
              <a:t>7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08723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1657</TotalTime>
  <Words>486</Words>
  <Application>Microsoft Office PowerPoint</Application>
  <PresentationFormat>On-screen Show (4:3)</PresentationFormat>
  <Paragraphs>47</Paragraphs>
  <Slides>7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Default Design</vt:lpstr>
      <vt:lpstr>Image</vt:lpstr>
      <vt:lpstr>NTMS  Spring Microwave Operating Event</vt:lpstr>
      <vt:lpstr>Rules</vt:lpstr>
      <vt:lpstr>Liaison</vt:lpstr>
      <vt:lpstr>Consider working towards or finishing up a VUCC</vt:lpstr>
      <vt:lpstr>Reverse VUCC – VUCC/r</vt:lpstr>
      <vt:lpstr>Stations known to be available</vt:lpstr>
      <vt:lpstr>Summary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Al</dc:creator>
  <cp:lastModifiedBy>al ward</cp:lastModifiedBy>
  <cp:revision>30</cp:revision>
  <dcterms:created xsi:type="dcterms:W3CDTF">2012-10-29T20:57:39Z</dcterms:created>
  <dcterms:modified xsi:type="dcterms:W3CDTF">2021-03-04T22:41:37Z</dcterms:modified>
</cp:coreProperties>
</file>