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305" r:id="rId2"/>
    <p:sldId id="422" r:id="rId3"/>
    <p:sldId id="420" r:id="rId4"/>
    <p:sldId id="421" r:id="rId5"/>
    <p:sldId id="424" r:id="rId6"/>
    <p:sldId id="416" r:id="rId7"/>
    <p:sldId id="434" r:id="rId8"/>
    <p:sldId id="269" r:id="rId9"/>
    <p:sldId id="405" r:id="rId10"/>
    <p:sldId id="406" r:id="rId11"/>
    <p:sldId id="425" r:id="rId12"/>
    <p:sldId id="426" r:id="rId13"/>
    <p:sldId id="427" r:id="rId14"/>
    <p:sldId id="429" r:id="rId15"/>
    <p:sldId id="432" r:id="rId16"/>
    <p:sldId id="428" r:id="rId17"/>
    <p:sldId id="430" r:id="rId18"/>
    <p:sldId id="431" r:id="rId19"/>
    <p:sldId id="433" r:id="rId20"/>
    <p:sldId id="408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412756-3265-400D-88A4-C7A34BD477CA}" v="9" dt="2025-09-12T22:16:37.4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82" d="100"/>
          <a:sy n="82" d="100"/>
        </p:scale>
        <p:origin x="1488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6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McMasters" userId="8eb2035f3774f162" providerId="LiveId" clId="{B48D5E89-1035-43AE-A675-F615C1640A67}"/>
    <pc:docChg chg="custSel modSld">
      <pc:chgData name="James McMasters" userId="8eb2035f3774f162" providerId="LiveId" clId="{B48D5E89-1035-43AE-A675-F615C1640A67}" dt="2025-09-13T15:44:40.566" v="88" actId="20577"/>
      <pc:docMkLst>
        <pc:docMk/>
      </pc:docMkLst>
      <pc:sldChg chg="modSp mod">
        <pc:chgData name="James McMasters" userId="8eb2035f3774f162" providerId="LiveId" clId="{B48D5E89-1035-43AE-A675-F615C1640A67}" dt="2025-09-13T15:44:40.566" v="88" actId="20577"/>
        <pc:sldMkLst>
          <pc:docMk/>
          <pc:sldMk cId="3944019909" sldId="433"/>
        </pc:sldMkLst>
        <pc:spChg chg="mod">
          <ac:chgData name="James McMasters" userId="8eb2035f3774f162" providerId="LiveId" clId="{B48D5E89-1035-43AE-A675-F615C1640A67}" dt="2025-09-13T15:44:40.566" v="88" actId="20577"/>
          <ac:spMkLst>
            <pc:docMk/>
            <pc:sldMk cId="3944019909" sldId="433"/>
            <ac:spMk id="3" creationId="{1A9DF2BF-471E-0B7D-60F4-2A76570C9B7B}"/>
          </ac:spMkLst>
        </pc:spChg>
      </pc:sldChg>
    </pc:docChg>
  </pc:docChgLst>
  <pc:docChgLst>
    <pc:chgData name="Jim McMasters" userId="b2d825b4-009f-4030-8adc-b05838044a2a" providerId="ADAL" clId="{ED412756-3265-400D-88A4-C7A34BD477CA}"/>
    <pc:docChg chg="undo custSel addSld delSld modSld">
      <pc:chgData name="Jim McMasters" userId="b2d825b4-009f-4030-8adc-b05838044a2a" providerId="ADAL" clId="{ED412756-3265-400D-88A4-C7A34BD477CA}" dt="2025-09-13T11:03:18.718" v="1295" actId="20577"/>
      <pc:docMkLst>
        <pc:docMk/>
      </pc:docMkLst>
      <pc:sldChg chg="addSp delSp modSp mod">
        <pc:chgData name="Jim McMasters" userId="b2d825b4-009f-4030-8adc-b05838044a2a" providerId="ADAL" clId="{ED412756-3265-400D-88A4-C7A34BD477CA}" dt="2025-09-12T22:17:46.498" v="1234" actId="20577"/>
        <pc:sldMkLst>
          <pc:docMk/>
          <pc:sldMk cId="1842910899" sldId="305"/>
        </pc:sldMkLst>
        <pc:spChg chg="add mod">
          <ac:chgData name="Jim McMasters" userId="b2d825b4-009f-4030-8adc-b05838044a2a" providerId="ADAL" clId="{ED412756-3265-400D-88A4-C7A34BD477CA}" dt="2025-09-12T22:17:37.115" v="1232" actId="1076"/>
          <ac:spMkLst>
            <pc:docMk/>
            <pc:sldMk cId="1842910899" sldId="305"/>
            <ac:spMk id="7" creationId="{B0299351-AC6B-5A3B-424B-CEA14F25A64F}"/>
          </ac:spMkLst>
        </pc:spChg>
        <pc:spChg chg="add mod">
          <ac:chgData name="Jim McMasters" userId="b2d825b4-009f-4030-8adc-b05838044a2a" providerId="ADAL" clId="{ED412756-3265-400D-88A4-C7A34BD477CA}" dt="2025-09-12T22:17:46.498" v="1234" actId="20577"/>
          <ac:spMkLst>
            <pc:docMk/>
            <pc:sldMk cId="1842910899" sldId="305"/>
            <ac:spMk id="8" creationId="{0176A84E-C577-7191-8D7F-3090B7011DFA}"/>
          </ac:spMkLst>
        </pc:spChg>
        <pc:spChg chg="mod">
          <ac:chgData name="Jim McMasters" userId="b2d825b4-009f-4030-8adc-b05838044a2a" providerId="ADAL" clId="{ED412756-3265-400D-88A4-C7A34BD477CA}" dt="2025-09-12T22:15:56.668" v="1193"/>
          <ac:spMkLst>
            <pc:docMk/>
            <pc:sldMk cId="1842910899" sldId="305"/>
            <ac:spMk id="4100" creationId="{00000000-0000-0000-0000-000000000000}"/>
          </ac:spMkLst>
        </pc:spChg>
        <pc:picChg chg="add mod">
          <ac:chgData name="Jim McMasters" userId="b2d825b4-009f-4030-8adc-b05838044a2a" providerId="ADAL" clId="{ED412756-3265-400D-88A4-C7A34BD477CA}" dt="2025-09-12T18:40:03.071" v="31" actId="14861"/>
          <ac:picMkLst>
            <pc:docMk/>
            <pc:sldMk cId="1842910899" sldId="305"/>
            <ac:picMk id="3" creationId="{68990E7C-B84F-9D71-541F-4B7CC65818A2}"/>
          </ac:picMkLst>
        </pc:picChg>
        <pc:picChg chg="del">
          <ac:chgData name="Jim McMasters" userId="b2d825b4-009f-4030-8adc-b05838044a2a" providerId="ADAL" clId="{ED412756-3265-400D-88A4-C7A34BD477CA}" dt="2025-09-12T18:34:11.777" v="3" actId="478"/>
          <ac:picMkLst>
            <pc:docMk/>
            <pc:sldMk cId="1842910899" sldId="305"/>
            <ac:picMk id="5" creationId="{A24DED47-276B-CA1F-010C-8B0A9404DED4}"/>
          </ac:picMkLst>
        </pc:picChg>
        <pc:picChg chg="add mod">
          <ac:chgData name="Jim McMasters" userId="b2d825b4-009f-4030-8adc-b05838044a2a" providerId="ADAL" clId="{ED412756-3265-400D-88A4-C7A34BD477CA}" dt="2025-09-12T18:40:03.071" v="31" actId="14861"/>
          <ac:picMkLst>
            <pc:docMk/>
            <pc:sldMk cId="1842910899" sldId="305"/>
            <ac:picMk id="6" creationId="{1A10150C-E3D5-2BA6-1DC1-69026A7EC179}"/>
          </ac:picMkLst>
        </pc:picChg>
      </pc:sldChg>
      <pc:sldChg chg="modSp mod">
        <pc:chgData name="Jim McMasters" userId="b2d825b4-009f-4030-8adc-b05838044a2a" providerId="ADAL" clId="{ED412756-3265-400D-88A4-C7A34BD477CA}" dt="2025-09-12T19:14:49.515" v="1185" actId="20577"/>
        <pc:sldMkLst>
          <pc:docMk/>
          <pc:sldMk cId="343537440" sldId="416"/>
        </pc:sldMkLst>
        <pc:spChg chg="mod">
          <ac:chgData name="Jim McMasters" userId="b2d825b4-009f-4030-8adc-b05838044a2a" providerId="ADAL" clId="{ED412756-3265-400D-88A4-C7A34BD477CA}" dt="2025-09-12T19:14:49.515" v="1185" actId="20577"/>
          <ac:spMkLst>
            <pc:docMk/>
            <pc:sldMk cId="343537440" sldId="416"/>
            <ac:spMk id="13" creationId="{25D7EF89-E4C7-6430-6326-ED3C4691D3F7}"/>
          </ac:spMkLst>
        </pc:spChg>
      </pc:sldChg>
      <pc:sldChg chg="del">
        <pc:chgData name="Jim McMasters" userId="b2d825b4-009f-4030-8adc-b05838044a2a" providerId="ADAL" clId="{ED412756-3265-400D-88A4-C7A34BD477CA}" dt="2025-09-12T18:44:27.047" v="141" actId="2696"/>
        <pc:sldMkLst>
          <pc:docMk/>
          <pc:sldMk cId="3532727291" sldId="419"/>
        </pc:sldMkLst>
      </pc:sldChg>
      <pc:sldChg chg="modSp mod">
        <pc:chgData name="Jim McMasters" userId="b2d825b4-009f-4030-8adc-b05838044a2a" providerId="ADAL" clId="{ED412756-3265-400D-88A4-C7A34BD477CA}" dt="2025-09-13T11:03:18.718" v="1295" actId="20577"/>
        <pc:sldMkLst>
          <pc:docMk/>
          <pc:sldMk cId="2852804691" sldId="422"/>
        </pc:sldMkLst>
        <pc:spChg chg="mod">
          <ac:chgData name="Jim McMasters" userId="b2d825b4-009f-4030-8adc-b05838044a2a" providerId="ADAL" clId="{ED412756-3265-400D-88A4-C7A34BD477CA}" dt="2025-09-12T18:40:13.838" v="43" actId="20577"/>
          <ac:spMkLst>
            <pc:docMk/>
            <pc:sldMk cId="2852804691" sldId="422"/>
            <ac:spMk id="4100" creationId="{6E41A4C2-7CB0-2D3B-2457-C56C1EC66D30}"/>
          </ac:spMkLst>
        </pc:spChg>
        <pc:spChg chg="mod">
          <ac:chgData name="Jim McMasters" userId="b2d825b4-009f-4030-8adc-b05838044a2a" providerId="ADAL" clId="{ED412756-3265-400D-88A4-C7A34BD477CA}" dt="2025-09-13T11:03:18.718" v="1295" actId="20577"/>
          <ac:spMkLst>
            <pc:docMk/>
            <pc:sldMk cId="2852804691" sldId="422"/>
            <ac:spMk id="4101" creationId="{5E5E0CF0-8CC8-D9BC-73D1-2A4E43C8EE6D}"/>
          </ac:spMkLst>
        </pc:spChg>
      </pc:sldChg>
      <pc:sldChg chg="modSp mod">
        <pc:chgData name="Jim McMasters" userId="b2d825b4-009f-4030-8adc-b05838044a2a" providerId="ADAL" clId="{ED412756-3265-400D-88A4-C7A34BD477CA}" dt="2025-09-12T18:45:11.077" v="145" actId="20577"/>
        <pc:sldMkLst>
          <pc:docMk/>
          <pc:sldMk cId="4110041864" sldId="424"/>
        </pc:sldMkLst>
        <pc:spChg chg="mod">
          <ac:chgData name="Jim McMasters" userId="b2d825b4-009f-4030-8adc-b05838044a2a" providerId="ADAL" clId="{ED412756-3265-400D-88A4-C7A34BD477CA}" dt="2025-09-12T18:45:11.077" v="145" actId="20577"/>
          <ac:spMkLst>
            <pc:docMk/>
            <pc:sldMk cId="4110041864" sldId="424"/>
            <ac:spMk id="13" creationId="{EC932228-9983-85F8-CD2A-C5CF9897EB32}"/>
          </ac:spMkLst>
        </pc:spChg>
      </pc:sldChg>
      <pc:sldChg chg="modSp add mod">
        <pc:chgData name="Jim McMasters" userId="b2d825b4-009f-4030-8adc-b05838044a2a" providerId="ADAL" clId="{ED412756-3265-400D-88A4-C7A34BD477CA}" dt="2025-09-12T19:05:50.542" v="632" actId="15"/>
        <pc:sldMkLst>
          <pc:docMk/>
          <pc:sldMk cId="3944019909" sldId="433"/>
        </pc:sldMkLst>
        <pc:spChg chg="mod">
          <ac:chgData name="Jim McMasters" userId="b2d825b4-009f-4030-8adc-b05838044a2a" providerId="ADAL" clId="{ED412756-3265-400D-88A4-C7A34BD477CA}" dt="2025-09-12T18:47:13.300" v="156" actId="20577"/>
          <ac:spMkLst>
            <pc:docMk/>
            <pc:sldMk cId="3944019909" sldId="433"/>
            <ac:spMk id="2" creationId="{BE693DA9-077A-5412-69F3-8434F55588D9}"/>
          </ac:spMkLst>
        </pc:spChg>
        <pc:spChg chg="mod">
          <ac:chgData name="Jim McMasters" userId="b2d825b4-009f-4030-8adc-b05838044a2a" providerId="ADAL" clId="{ED412756-3265-400D-88A4-C7A34BD477CA}" dt="2025-09-12T19:05:50.542" v="632" actId="15"/>
          <ac:spMkLst>
            <pc:docMk/>
            <pc:sldMk cId="3944019909" sldId="433"/>
            <ac:spMk id="3" creationId="{1A9DF2BF-471E-0B7D-60F4-2A76570C9B7B}"/>
          </ac:spMkLst>
        </pc:spChg>
      </pc:sldChg>
      <pc:sldChg chg="modSp add mod">
        <pc:chgData name="Jim McMasters" userId="b2d825b4-009f-4030-8adc-b05838044a2a" providerId="ADAL" clId="{ED412756-3265-400D-88A4-C7A34BD477CA}" dt="2025-09-12T19:10:53.075" v="749" actId="20577"/>
        <pc:sldMkLst>
          <pc:docMk/>
          <pc:sldMk cId="4030839469" sldId="434"/>
        </pc:sldMkLst>
        <pc:spChg chg="mod">
          <ac:chgData name="Jim McMasters" userId="b2d825b4-009f-4030-8adc-b05838044a2a" providerId="ADAL" clId="{ED412756-3265-400D-88A4-C7A34BD477CA}" dt="2025-09-12T19:07:04.773" v="648" actId="20577"/>
          <ac:spMkLst>
            <pc:docMk/>
            <pc:sldMk cId="4030839469" sldId="434"/>
            <ac:spMk id="12" creationId="{D8239B2B-2DA6-ADFE-8E09-3D3681C296B6}"/>
          </ac:spMkLst>
        </pc:spChg>
        <pc:spChg chg="mod">
          <ac:chgData name="Jim McMasters" userId="b2d825b4-009f-4030-8adc-b05838044a2a" providerId="ADAL" clId="{ED412756-3265-400D-88A4-C7A34BD477CA}" dt="2025-09-12T19:10:53.075" v="749" actId="20577"/>
          <ac:spMkLst>
            <pc:docMk/>
            <pc:sldMk cId="4030839469" sldId="434"/>
            <ac:spMk id="13" creationId="{25D7EF89-E4C7-6430-6326-ED3C4691D3F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0DBEE-CE21-4EE0-AC96-5BAE537B43DB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8FD63-CB28-44D6-83CD-867055B97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309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www.ntms.org</a:t>
            </a:r>
          </a:p>
        </p:txBody>
      </p:sp>
      <p:sp>
        <p:nvSpPr>
          <p:cNvPr id="5017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6A77588-083D-41FC-8E1A-3497B7D1D6E5}" type="slidenum">
              <a:rPr lang="en-US" smtClean="0"/>
              <a:pPr eaLnBrk="1" hangingPunct="1"/>
              <a:t>1</a:t>
            </a:fld>
            <a:endParaRPr lang="en-US"/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1C201-517E-98DD-BE25-CAF3ED86D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>
            <a:extLst>
              <a:ext uri="{FF2B5EF4-FFF2-40B4-BE49-F238E27FC236}">
                <a16:creationId xmlns:a16="http://schemas.microsoft.com/office/drawing/2014/main" id="{792F2254-DE19-27D1-2EA3-D344E8B565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www.ntms.org</a:t>
            </a:r>
          </a:p>
        </p:txBody>
      </p:sp>
      <p:sp>
        <p:nvSpPr>
          <p:cNvPr id="50179" name="Rectangle 7">
            <a:extLst>
              <a:ext uri="{FF2B5EF4-FFF2-40B4-BE49-F238E27FC236}">
                <a16:creationId xmlns:a16="http://schemas.microsoft.com/office/drawing/2014/main" id="{B2A97FBB-9E48-54FA-F2AF-01425EC20E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6A77588-083D-41FC-8E1A-3497B7D1D6E5}" type="slidenum">
              <a:rPr lang="en-US" smtClean="0"/>
              <a:pPr eaLnBrk="1" hangingPunct="1"/>
              <a:t>2</a:t>
            </a:fld>
            <a:endParaRPr lang="en-US"/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6AE4BDFE-BAF5-2D19-DB97-81ECF141C9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>
            <a:extLst>
              <a:ext uri="{FF2B5EF4-FFF2-40B4-BE49-F238E27FC236}">
                <a16:creationId xmlns:a16="http://schemas.microsoft.com/office/drawing/2014/main" id="{3B7F318C-996A-783D-1BA3-5594071C20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22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B88F287-B72E-434B-885A-89302C489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3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39AB8E0-D92B-4AF5-9C67-F6E45958E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88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8ED108A-DE79-48E4-837B-8DBF4F644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20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EEDF814-8B1E-475B-BAF8-C1C8B78D3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2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A7029F7-3609-4F0E-91EC-13D67037B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43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411489A-9F73-45BB-AE4A-E0DBB4D7A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9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F64D4A9-5850-4BDD-9179-1AF7E0190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9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D6E6BDD-B6D2-4088-B07A-EAEDB0269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1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5EDAE51-3F17-48D5-A375-CACAE098C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8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BF4830A-57D1-472D-9869-4E1459F6C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7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BF78946-B793-4662-B89B-8CE7D9B1A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55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2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52"/>
          <p:cNvGrpSpPr>
            <a:grpSpLocks/>
          </p:cNvGrpSpPr>
          <p:nvPr userDrawn="1"/>
        </p:nvGrpSpPr>
        <p:grpSpPr bwMode="auto">
          <a:xfrm>
            <a:off x="-76200" y="0"/>
            <a:ext cx="9264650" cy="6858000"/>
            <a:chOff x="-48" y="0"/>
            <a:chExt cx="5836" cy="4320"/>
          </a:xfrm>
        </p:grpSpPr>
        <p:sp>
          <p:nvSpPr>
            <p:cNvPr id="1031" name="AutoShape 32"/>
            <p:cNvSpPr>
              <a:spLocks noChangeArrowheads="1"/>
            </p:cNvSpPr>
            <p:nvPr userDrawn="1"/>
          </p:nvSpPr>
          <p:spPr bwMode="auto">
            <a:xfrm rot="10800000" flipH="1">
              <a:off x="240" y="0"/>
              <a:ext cx="1392" cy="384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en-US" altLang="en-US">
                <a:solidFill>
                  <a:srgbClr val="000000"/>
                </a:solidFill>
              </a:endParaRPr>
            </a:p>
          </p:txBody>
        </p:sp>
        <p:graphicFrame>
          <p:nvGraphicFramePr>
            <p:cNvPr id="1032" name="Object 31"/>
            <p:cNvGraphicFramePr>
              <a:graphicFrameLocks noChangeAspect="1"/>
            </p:cNvGraphicFramePr>
            <p:nvPr userDrawn="1"/>
          </p:nvGraphicFramePr>
          <p:xfrm>
            <a:off x="-31" y="1"/>
            <a:ext cx="5791" cy="43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Image" r:id="rId13" imgW="9142857" imgH="6857143" progId="Photoshop.Image.7">
                    <p:embed/>
                  </p:oleObj>
                </mc:Choice>
                <mc:Fallback>
                  <p:oleObj name="Image" r:id="rId13" imgW="9142857" imgH="6857143" progId="Photoshop.Image.7">
                    <p:embed/>
                    <p:pic>
                      <p:nvPicPr>
                        <p:cNvPr id="1032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31" y="1"/>
                          <a:ext cx="5791" cy="43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3" name="Text Box 24"/>
            <p:cNvSpPr txBox="1">
              <a:spLocks noChangeArrowheads="1"/>
            </p:cNvSpPr>
            <p:nvPr userDrawn="1"/>
          </p:nvSpPr>
          <p:spPr bwMode="auto">
            <a:xfrm>
              <a:off x="-48" y="238"/>
              <a:ext cx="32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altLang="en-US" sz="900" b="1">
                  <a:solidFill>
                    <a:srgbClr val="FFFFFF"/>
                  </a:solidFill>
                </a:rPr>
                <a:t>W5HN</a:t>
              </a:r>
            </a:p>
          </p:txBody>
        </p:sp>
        <p:grpSp>
          <p:nvGrpSpPr>
            <p:cNvPr id="1034" name="Group 49"/>
            <p:cNvGrpSpPr>
              <a:grpSpLocks/>
            </p:cNvGrpSpPr>
            <p:nvPr userDrawn="1"/>
          </p:nvGrpSpPr>
          <p:grpSpPr bwMode="auto">
            <a:xfrm>
              <a:off x="4974" y="153"/>
              <a:ext cx="814" cy="698"/>
              <a:chOff x="4974" y="153"/>
              <a:chExt cx="814" cy="698"/>
            </a:xfrm>
          </p:grpSpPr>
          <p:sp>
            <p:nvSpPr>
              <p:cNvPr id="1035" name="Text Box 38"/>
              <p:cNvSpPr txBox="1">
                <a:spLocks noChangeArrowheads="1"/>
              </p:cNvSpPr>
              <p:nvPr userDrawn="1"/>
            </p:nvSpPr>
            <p:spPr bwMode="auto">
              <a:xfrm>
                <a:off x="5328" y="153"/>
                <a:ext cx="292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00"/>
                    </a:solidFill>
                  </a:rPr>
                  <a:t>North</a:t>
                </a:r>
              </a:p>
            </p:txBody>
          </p:sp>
          <p:sp>
            <p:nvSpPr>
              <p:cNvPr id="1036" name="Text Box 39"/>
              <p:cNvSpPr txBox="1">
                <a:spLocks noChangeArrowheads="1"/>
              </p:cNvSpPr>
              <p:nvPr userDrawn="1"/>
            </p:nvSpPr>
            <p:spPr bwMode="auto">
              <a:xfrm>
                <a:off x="5328" y="278"/>
                <a:ext cx="312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00"/>
                    </a:solidFill>
                  </a:rPr>
                  <a:t>Texas</a:t>
                </a:r>
              </a:p>
            </p:txBody>
          </p:sp>
          <p:sp>
            <p:nvSpPr>
              <p:cNvPr id="1037" name="Text Box 40"/>
              <p:cNvSpPr txBox="1">
                <a:spLocks noChangeArrowheads="1"/>
              </p:cNvSpPr>
              <p:nvPr userDrawn="1"/>
            </p:nvSpPr>
            <p:spPr bwMode="auto">
              <a:xfrm>
                <a:off x="5328" y="585"/>
                <a:ext cx="4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00"/>
                    </a:solidFill>
                  </a:rPr>
                  <a:t>Microwave</a:t>
                </a:r>
              </a:p>
            </p:txBody>
          </p:sp>
          <p:sp>
            <p:nvSpPr>
              <p:cNvPr id="1038" name="Text Box 41"/>
              <p:cNvSpPr txBox="1">
                <a:spLocks noChangeArrowheads="1"/>
              </p:cNvSpPr>
              <p:nvPr userDrawn="1"/>
            </p:nvSpPr>
            <p:spPr bwMode="auto">
              <a:xfrm>
                <a:off x="5328" y="707"/>
                <a:ext cx="352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00"/>
                    </a:solidFill>
                  </a:rPr>
                  <a:t>Society</a:t>
                </a:r>
              </a:p>
            </p:txBody>
          </p:sp>
          <p:sp>
            <p:nvSpPr>
              <p:cNvPr id="1039" name="Text Box 42"/>
              <p:cNvSpPr txBox="1">
                <a:spLocks noChangeArrowheads="1"/>
              </p:cNvSpPr>
              <p:nvPr userDrawn="1"/>
            </p:nvSpPr>
            <p:spPr bwMode="auto">
              <a:xfrm>
                <a:off x="5328" y="405"/>
                <a:ext cx="38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1200" b="1">
                    <a:solidFill>
                      <a:srgbClr val="FF0000"/>
                    </a:solidFill>
                  </a:rPr>
                  <a:t>NTMS</a:t>
                </a:r>
              </a:p>
            </p:txBody>
          </p:sp>
          <p:graphicFrame>
            <p:nvGraphicFramePr>
              <p:cNvPr id="1040" name="Object 48"/>
              <p:cNvGraphicFramePr>
                <a:graphicFrameLocks noChangeAspect="1"/>
              </p:cNvGraphicFramePr>
              <p:nvPr userDrawn="1"/>
            </p:nvGraphicFramePr>
            <p:xfrm>
              <a:off x="4974" y="174"/>
              <a:ext cx="402" cy="67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Image" r:id="rId15" imgW="812412" imgH="1358730" progId="Photoshop.Image.7">
                      <p:embed/>
                    </p:oleObj>
                  </mc:Choice>
                  <mc:Fallback>
                    <p:oleObj name="Image" r:id="rId15" imgW="812412" imgH="1358730" progId="Photoshop.Image.7">
                      <p:embed/>
                      <p:pic>
                        <p:nvPicPr>
                          <p:cNvPr id="1040" name="Object 4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74" y="174"/>
                            <a:ext cx="402" cy="67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228600"/>
            <a:ext cx="6477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3817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i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423D324-38A5-4F3F-92CC-8838DF561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66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6699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6699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6699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6699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6699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6699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6699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669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tms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</a:rPr>
              <a:t>WWW.NTMS.ORG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31DE320-4C38-4C43-AACA-38269C2539D6}" type="slidenum">
              <a:rPr lang="en-US" smtClean="0">
                <a:solidFill>
                  <a:schemeClr val="bg1"/>
                </a:solidFill>
              </a:rPr>
              <a:pPr eaLnBrk="1" hangingPunct="1"/>
              <a:t>1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542724" y="685800"/>
            <a:ext cx="2429076" cy="5029200"/>
          </a:xfrm>
        </p:spPr>
        <p:txBody>
          <a:bodyPr/>
          <a:lstStyle/>
          <a:p>
            <a:pPr eaLnBrk="1" hangingPunct="1"/>
            <a:r>
              <a:rPr lang="en-US" sz="3200" dirty="0"/>
              <a:t>Welcome to  North Texas Microwave Society </a:t>
            </a:r>
            <a:br>
              <a:rPr lang="en-US" sz="3200" dirty="0"/>
            </a:br>
            <a:r>
              <a:rPr lang="en-US" sz="3200" dirty="0"/>
              <a:t>September 13th, 2025</a:t>
            </a:r>
            <a:br>
              <a:rPr lang="en-US" dirty="0"/>
            </a:br>
            <a:endParaRPr lang="en-US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990E7C-B84F-9D71-541F-4B7CC65818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3177" y="1657102"/>
            <a:ext cx="2668892" cy="35437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A10150C-E3D5-2BA6-1DC1-69026A7EC1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7594" y="1657102"/>
            <a:ext cx="2848373" cy="35437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0299351-AC6B-5A3B-424B-CEA14F25A64F}"/>
              </a:ext>
            </a:extLst>
          </p:cNvPr>
          <p:cNvSpPr txBox="1"/>
          <p:nvPr/>
        </p:nvSpPr>
        <p:spPr>
          <a:xfrm>
            <a:off x="3088541" y="5221316"/>
            <a:ext cx="915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Chirp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76A84E-C577-7191-8D7F-3090B7011DFA}"/>
              </a:ext>
            </a:extLst>
          </p:cNvPr>
          <p:cNvSpPr txBox="1"/>
          <p:nvPr/>
        </p:nvSpPr>
        <p:spPr>
          <a:xfrm>
            <a:off x="5801304" y="5212442"/>
            <a:ext cx="2733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24 GHZ DX </a:t>
            </a:r>
          </a:p>
          <a:p>
            <a:r>
              <a:rPr lang="en-US"/>
              <a:t>record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42910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Budget &amp; Dues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r>
              <a:rPr lang="en-US" sz="2400" dirty="0"/>
              <a:t>Zoom Meeting $160/</a:t>
            </a:r>
            <a:r>
              <a:rPr lang="en-US" sz="2400" dirty="0" err="1"/>
              <a:t>yr</a:t>
            </a:r>
            <a:r>
              <a:rPr lang="en-US" sz="2400" dirty="0"/>
              <a:t> </a:t>
            </a:r>
            <a:endParaRPr lang="en-US" sz="2400" i="1" dirty="0">
              <a:solidFill>
                <a:srgbClr val="FF0000"/>
              </a:solidFill>
            </a:endParaRPr>
          </a:p>
          <a:p>
            <a:r>
              <a:rPr lang="en-US" sz="2400" dirty="0"/>
              <a:t>Website Blue Host $86/</a:t>
            </a:r>
            <a:r>
              <a:rPr lang="en-US" sz="2400" dirty="0" err="1"/>
              <a:t>yr</a:t>
            </a:r>
            <a:r>
              <a:rPr lang="en-US" sz="2400" dirty="0"/>
              <a:t> </a:t>
            </a:r>
          </a:p>
          <a:p>
            <a:r>
              <a:rPr lang="en-US" sz="2400" dirty="0"/>
              <a:t>ARRL Liability Insurance $200/</a:t>
            </a:r>
            <a:r>
              <a:rPr lang="en-US" sz="2400" dirty="0" err="1"/>
              <a:t>yr</a:t>
            </a:r>
            <a:r>
              <a:rPr lang="en-US" sz="2400" dirty="0"/>
              <a:t> </a:t>
            </a:r>
          </a:p>
          <a:p>
            <a:r>
              <a:rPr lang="en-US" sz="2400" dirty="0"/>
              <a:t>PO Box $146/</a:t>
            </a:r>
            <a:r>
              <a:rPr lang="en-US" sz="2400" dirty="0" err="1"/>
              <a:t>yr</a:t>
            </a:r>
            <a:r>
              <a:rPr lang="en-US" sz="2400" dirty="0"/>
              <a:t> </a:t>
            </a:r>
          </a:p>
          <a:p>
            <a:r>
              <a:rPr lang="en-US" sz="2400" dirty="0"/>
              <a:t>501c3 non-profit filing with TX $25/yr </a:t>
            </a:r>
          </a:p>
          <a:p>
            <a:r>
              <a:rPr lang="en-US" sz="2400" dirty="0"/>
              <a:t>Total $617 / $20 dues &gt; 31 members min </a:t>
            </a:r>
          </a:p>
          <a:p>
            <a:r>
              <a:rPr lang="en-US" sz="2400" dirty="0"/>
              <a:t>Does not include meeting room space and ARRL Spectrum Defense Fund donations </a:t>
            </a:r>
          </a:p>
          <a:p>
            <a:r>
              <a:rPr lang="en-US" sz="2400" dirty="0"/>
              <a:t>Please support the NTMS with your $20 annual dues. Information on paying dues at </a:t>
            </a:r>
            <a:r>
              <a:rPr lang="en-US" sz="2400" dirty="0">
                <a:hlinkClick r:id="rId2"/>
              </a:rPr>
              <a:t>www.ntms.org</a:t>
            </a:r>
            <a:r>
              <a:rPr lang="en-US" sz="2400" dirty="0"/>
              <a:t> (see Membership link on left side of home page)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674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D9C53-669A-FCFA-9F70-5BD39FCAC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E89B0-8EB3-AF4D-C657-FC89358CC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Budget &amp; Dues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04528-F712-AAE0-5781-023827F45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r>
              <a:rPr lang="en-US" sz="2400" dirty="0"/>
              <a:t>Total $617 / $20 dues &gt; 31 members min </a:t>
            </a:r>
          </a:p>
          <a:p>
            <a:r>
              <a:rPr lang="en-US" sz="2400" dirty="0"/>
              <a:t>Does not include meeting room space and ARRL Spectrum Defense Fund donations </a:t>
            </a:r>
          </a:p>
          <a:p>
            <a:r>
              <a:rPr lang="en-US" sz="2400" dirty="0"/>
              <a:t>ARRL SDF donation is approx. $300 so our total operating expenses are over $900 per year.</a:t>
            </a:r>
          </a:p>
          <a:p>
            <a:r>
              <a:rPr lang="en-US" sz="2400" dirty="0"/>
              <a:t>This takes 45 supporting club members to equal our operating expense </a:t>
            </a:r>
            <a:r>
              <a:rPr lang="en-US" sz="2400" i="1" dirty="0"/>
              <a:t>just to stay flush</a:t>
            </a:r>
            <a:r>
              <a:rPr lang="en-US" sz="2400" dirty="0"/>
              <a:t>.</a:t>
            </a:r>
          </a:p>
          <a:p>
            <a:r>
              <a:rPr lang="en-US" sz="2400" dirty="0"/>
              <a:t>Reality is: our account has averaged a $500 drop every year in the past 5 years.</a:t>
            </a:r>
          </a:p>
          <a:p>
            <a:r>
              <a:rPr lang="en-US" sz="2400" dirty="0"/>
              <a:t>The math seems to indicate that we have 20 supporting club members on annual average.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DAB103-55DC-D748-15CA-3BA4C42DFA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C774A1-9961-49B0-E91D-46D8BBDA57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04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5F1EE-F61D-8E53-734D-0AF12278E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8B59F-3174-4F6D-DB38-FEB6C77C9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Budget &amp; Dues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71111-508B-7889-ADDC-CD55E2129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r>
              <a:rPr lang="en-US" sz="2400" dirty="0"/>
              <a:t>Like all things there is a finite amount of time we can operate at the current drift down before activities of the club will be affected.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r>
              <a:rPr lang="en-US" sz="2000" dirty="0"/>
              <a:t>Zoom Meeting $160/yr </a:t>
            </a:r>
            <a:endParaRPr lang="en-US" sz="2000" i="1" dirty="0">
              <a:solidFill>
                <a:srgbClr val="FF0000"/>
              </a:solidFill>
            </a:endParaRPr>
          </a:p>
          <a:p>
            <a:pPr lvl="1"/>
            <a:r>
              <a:rPr lang="en-US" sz="2000" dirty="0"/>
              <a:t>Website Blue Host $86/yr </a:t>
            </a:r>
          </a:p>
          <a:p>
            <a:pPr lvl="1"/>
            <a:r>
              <a:rPr lang="en-US" sz="2000" dirty="0"/>
              <a:t>ARRL Liability Insurance $200/yr </a:t>
            </a:r>
          </a:p>
          <a:p>
            <a:pPr lvl="1"/>
            <a:r>
              <a:rPr lang="en-US" sz="2000" dirty="0"/>
              <a:t>PO Box $146/yr </a:t>
            </a:r>
          </a:p>
          <a:p>
            <a:pPr lvl="1"/>
            <a:r>
              <a:rPr lang="en-US" sz="2000" dirty="0"/>
              <a:t>501c3 non-profit filing with TX $25/yr </a:t>
            </a:r>
          </a:p>
          <a:p>
            <a:pPr lvl="1"/>
            <a:r>
              <a:rPr lang="en-US" sz="2000" dirty="0"/>
              <a:t>ARRL Spectrum Fund donation $300/yr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6CF86C-1C12-AC6B-F56C-24ECF875B6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103E86-11A9-A153-F448-F09FEB32A5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80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0D5B1-671C-A286-9E97-51B80FA75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C3471-E3C1-C117-FC7C-DA0D12BC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website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65B4-3905-F9AE-F294-97CC39E6B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r>
              <a:rPr lang="en-US" sz="2400" dirty="0"/>
              <a:t>A key resource in use by many is the NTMS website.</a:t>
            </a:r>
          </a:p>
          <a:p>
            <a:r>
              <a:rPr lang="en-US" sz="2400" dirty="0"/>
              <a:t>Number of unique visitors is about 1600-1900 per month</a:t>
            </a:r>
          </a:p>
          <a:p>
            <a:r>
              <a:rPr lang="en-US" sz="2400" dirty="0"/>
              <a:t>Number of hits can reach 20000 per month.</a:t>
            </a:r>
          </a:p>
          <a:p>
            <a:r>
              <a:rPr lang="en-US" sz="2400" dirty="0"/>
              <a:t>Referrals are from Google (#1) and then other search engines such as Bing and DuckDuckGo.</a:t>
            </a:r>
          </a:p>
          <a:p>
            <a:r>
              <a:rPr lang="en-US" sz="2400" dirty="0"/>
              <a:t>Presentations from NTMS meetings are being downloaded daily.</a:t>
            </a:r>
          </a:p>
          <a:p>
            <a:endParaRPr lang="en-US" sz="2400" dirty="0"/>
          </a:p>
          <a:p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C2A52-B9D3-5E0A-B1E2-1AF66FBD7D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586F74-DD04-4652-EEBD-7CD93B8111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01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AA355-F103-8144-EAE1-C2535F239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5A36A-8142-6E00-4B18-ADC14D318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July 2025 website usage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9273E6-AF17-825F-A969-FD2C7CF09D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E18B84-A109-9766-CD8B-537C268545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021391-10E0-C567-83FA-A39BF0259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21" y="1876032"/>
            <a:ext cx="8976557" cy="310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446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F8877-6F90-AEC1-6729-EB027D5EB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8F528-F452-9094-0AAB-D7AAC69E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website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99CE4-94E2-C0DE-3ED9-B33AEEB64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What is being downloaded</a:t>
            </a:r>
          </a:p>
          <a:p>
            <a:pPr lvl="1"/>
            <a:r>
              <a:rPr lang="en-US" sz="2000" dirty="0"/>
              <a:t>Navigation&gt;Downloads&gt;Full List</a:t>
            </a:r>
          </a:p>
          <a:p>
            <a:r>
              <a:rPr lang="en-US" sz="2400" dirty="0"/>
              <a:t>How did users find NTMS</a:t>
            </a:r>
          </a:p>
          <a:p>
            <a:pPr lvl="1"/>
            <a:r>
              <a:rPr lang="en-US" sz="2000" dirty="0"/>
              <a:t>Referrers&gt;Origin&gt;Referring Search Engine</a:t>
            </a:r>
          </a:p>
          <a:p>
            <a:pPr lvl="1"/>
            <a:r>
              <a:rPr lang="en-US" sz="2000" dirty="0"/>
              <a:t>Referrers&gt;Origin&gt;Referring Sites</a:t>
            </a:r>
          </a:p>
          <a:p>
            <a:r>
              <a:rPr lang="en-US" sz="2400" dirty="0"/>
              <a:t>Where are users located</a:t>
            </a:r>
          </a:p>
          <a:p>
            <a:pPr lvl="1"/>
            <a:r>
              <a:rPr lang="en-US" sz="2000" dirty="0"/>
              <a:t>Who&gt;Locales&gt;Full List</a:t>
            </a:r>
          </a:p>
          <a:p>
            <a:r>
              <a:rPr lang="en-US" sz="2400" dirty="0"/>
              <a:t>What time and day of week are users active</a:t>
            </a:r>
          </a:p>
          <a:p>
            <a:pPr lvl="1"/>
            <a:r>
              <a:rPr lang="en-US" sz="2000" dirty="0"/>
              <a:t>When&gt;Days of week</a:t>
            </a:r>
          </a:p>
          <a:p>
            <a:endParaRPr lang="en-US" sz="2400" dirty="0"/>
          </a:p>
          <a:p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3E0E73-2FF3-39BC-7BE5-8AE2EAFC44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801D6-B8CA-266B-11FE-9BFC76B434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774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EC379-2209-1700-7557-45AFE6654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27F7D-03DA-0B27-9BD5-F34F19469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Budget &amp; Dues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D9457-11A2-5B67-D2CF-78FF716C0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r>
              <a:rPr lang="en-US" sz="2400" dirty="0"/>
              <a:t>As we approach the end of the year, please pay your dues and take part in supporting NTMS.</a:t>
            </a:r>
          </a:p>
          <a:p>
            <a:r>
              <a:rPr lang="en-US" sz="2400" dirty="0"/>
              <a:t>You may pay dues using the PayPal link on the website or send a check/M.O. to Wes Atchison.</a:t>
            </a:r>
          </a:p>
          <a:p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C427E5-0CBF-2E64-53D5-55F33A0DD8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88ABC-A6CF-41D4-D3EC-A17C1B0356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4F61AF1-BEED-B4DE-3C5A-0E97C18236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392" y="2971800"/>
            <a:ext cx="1064966" cy="3091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BC6F655-10DB-227D-B2F1-52887E6CE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599" y="2868733"/>
            <a:ext cx="5056229" cy="3353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303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B08B0-5516-9EAF-8790-34D954F61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4787B-3613-2169-D932-15C6D0F62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Donations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A4F66-B4A6-535B-96A5-466408559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371" y="2514601"/>
            <a:ext cx="7658100" cy="2514600"/>
          </a:xfrm>
        </p:spPr>
        <p:txBody>
          <a:bodyPr/>
          <a:lstStyle/>
          <a:p>
            <a:r>
              <a:rPr lang="en-US" sz="2400" dirty="0"/>
              <a:t>For donations by check please mail your check to:</a:t>
            </a:r>
          </a:p>
          <a:p>
            <a:r>
              <a:rPr lang="en-US" sz="2400" dirty="0"/>
              <a:t>NTMS</a:t>
            </a:r>
            <a:br>
              <a:rPr lang="en-US" sz="2400" dirty="0"/>
            </a:br>
            <a:r>
              <a:rPr lang="en-US" sz="2400" dirty="0"/>
              <a:t>P. O. Box 26</a:t>
            </a:r>
            <a:br>
              <a:rPr lang="en-US" sz="2400" dirty="0"/>
            </a:br>
            <a:r>
              <a:rPr lang="en-US" sz="2400" dirty="0"/>
              <a:t>Sanger, TX. 76266-0026</a:t>
            </a:r>
          </a:p>
          <a:p>
            <a:r>
              <a:rPr lang="en-US" sz="2400" dirty="0"/>
              <a:t>Note Donation and call sign on check.</a:t>
            </a:r>
          </a:p>
          <a:p>
            <a:endParaRPr lang="en-US" sz="24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02EDC9-62C8-12BB-8EC4-18F9680498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5FEC42-C30E-03BC-9A77-D40B620F5B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B531FCB-BD11-4646-E564-31016BBF7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388785"/>
            <a:ext cx="8230313" cy="952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316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07F3B-2E1D-C384-90F8-746E6BB79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93DA9-077A-5412-69F3-8434F5558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information?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F2BF-471E-0B7D-60F4-2A76570C9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r>
              <a:rPr lang="en-US" sz="2400" dirty="0"/>
              <a:t>Is accurate and reliable information ever really free?</a:t>
            </a:r>
          </a:p>
          <a:p>
            <a:r>
              <a:rPr lang="en-US" sz="2400" dirty="0"/>
              <a:t>No, some price was paid to obtain, maintain and archive the information. NTMS information is ad-free </a:t>
            </a:r>
            <a:r>
              <a:rPr lang="en-US" sz="2400" i="1" dirty="0"/>
              <a:t>but came at a cost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Combined experience of IEEE members and RF Engineers</a:t>
            </a:r>
          </a:p>
          <a:p>
            <a:pPr lvl="1"/>
            <a:r>
              <a:rPr lang="en-US" sz="2000" dirty="0"/>
              <a:t>Operational skills gained over decades of time</a:t>
            </a:r>
          </a:p>
          <a:p>
            <a:r>
              <a:rPr lang="en-US" sz="2400" dirty="0"/>
              <a:t>The next gen of microwave operators are among us today. For our mission to succeed will depend on them and the </a:t>
            </a:r>
            <a:r>
              <a:rPr lang="en-US" sz="2400" u="sng" dirty="0"/>
              <a:t>persistence of NTMS resources</a:t>
            </a:r>
            <a:r>
              <a:rPr lang="en-US" sz="2400" dirty="0"/>
              <a:t>.</a:t>
            </a:r>
          </a:p>
          <a:p>
            <a:r>
              <a:rPr lang="en-US" sz="2400" dirty="0"/>
              <a:t>We will be socializing the need for member support through email and other messaging.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B1CC8-C98C-00A9-64B8-069C5B48EE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22F724-E93D-6BD2-1AB6-94F97A93E9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3950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07F3B-2E1D-C384-90F8-746E6BB79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93DA9-077A-5412-69F3-8434F5558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F2BF-471E-0B7D-60F4-2A76570C9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r>
              <a:rPr lang="en-US" sz="2400" dirty="0"/>
              <a:t>Place a Donate button on home page with the phrase “If you like what we are doing, please donate.”</a:t>
            </a:r>
          </a:p>
          <a:p>
            <a:r>
              <a:rPr lang="en-US" sz="2400" dirty="0"/>
              <a:t>Irving club provides “Micro Grants”.</a:t>
            </a:r>
          </a:p>
          <a:p>
            <a:r>
              <a:rPr lang="en-US" sz="2400" dirty="0"/>
              <a:t>A Grant would be suitable to offset or pay for an NTMS large project</a:t>
            </a:r>
          </a:p>
          <a:p>
            <a:pPr lvl="1"/>
            <a:r>
              <a:rPr lang="en-US" sz="2000" dirty="0"/>
              <a:t>Multi-band beacon (approx. $2000 invested now)</a:t>
            </a:r>
          </a:p>
          <a:p>
            <a:pPr lvl="1"/>
            <a:r>
              <a:rPr lang="en-US" sz="2000" dirty="0"/>
              <a:t>Repair and modernization of other beacons</a:t>
            </a:r>
          </a:p>
          <a:p>
            <a:r>
              <a:rPr lang="en-US" sz="2400" dirty="0"/>
              <a:t>Raise money in other ways besides estate </a:t>
            </a:r>
            <a:r>
              <a:rPr lang="en-US" sz="2400"/>
              <a:t>processing.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B1CC8-C98C-00A9-64B8-069C5B48EE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22F724-E93D-6BD2-1AB6-94F97A93E9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19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A3681-A744-9596-29F7-8F45AA82F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>
            <a:extLst>
              <a:ext uri="{FF2B5EF4-FFF2-40B4-BE49-F238E27FC236}">
                <a16:creationId xmlns:a16="http://schemas.microsoft.com/office/drawing/2014/main" id="{424E7680-F888-BB1B-B43A-3F336F95AC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</a:rPr>
              <a:t>WWW.NTMS.ORG</a:t>
            </a:r>
          </a:p>
        </p:txBody>
      </p:sp>
      <p:sp>
        <p:nvSpPr>
          <p:cNvPr id="4099" name="Slide Number Placeholder 4">
            <a:extLst>
              <a:ext uri="{FF2B5EF4-FFF2-40B4-BE49-F238E27FC236}">
                <a16:creationId xmlns:a16="http://schemas.microsoft.com/office/drawing/2014/main" id="{B62A1622-1DDD-0E0F-8D2A-676A370D18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31DE320-4C38-4C43-AACA-38269C2539D6}" type="slidenum">
              <a:rPr lang="en-US" smtClean="0">
                <a:solidFill>
                  <a:schemeClr val="bg1"/>
                </a:solidFill>
              </a:rPr>
              <a:pPr eaLnBrk="1" hangingPunct="1"/>
              <a:t>2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6E41A4C2-7CB0-2D3B-2457-C56C1EC66D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3883" y="152400"/>
            <a:ext cx="7772400" cy="1905000"/>
          </a:xfrm>
        </p:spPr>
        <p:txBody>
          <a:bodyPr/>
          <a:lstStyle/>
          <a:p>
            <a:pPr eaLnBrk="1" hangingPunct="1"/>
            <a:r>
              <a:rPr lang="en-US" sz="3200" dirty="0"/>
              <a:t>NTMS Agenda</a:t>
            </a:r>
            <a:br>
              <a:rPr lang="en-US" sz="3200" dirty="0"/>
            </a:br>
            <a:r>
              <a:rPr lang="en-US" sz="3200" dirty="0"/>
              <a:t>September 13, 2025</a:t>
            </a:r>
            <a:br>
              <a:rPr lang="en-US" dirty="0"/>
            </a:br>
            <a:endParaRPr lang="en-US" sz="2800" dirty="0"/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5E5E0CF0-8CC8-D9BC-73D1-2A4E43C8EE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82000" cy="4068763"/>
          </a:xfrm>
        </p:spPr>
        <p:txBody>
          <a:bodyPr/>
          <a:lstStyle/>
          <a:p>
            <a:pPr eaLnBrk="1" hangingPunct="1"/>
            <a:r>
              <a:rPr lang="en-US" sz="2000" dirty="0"/>
              <a:t>12:30 to 1:00– Setup &amp; Bull Session </a:t>
            </a:r>
          </a:p>
          <a:p>
            <a:pPr eaLnBrk="1" hangingPunct="1"/>
            <a:r>
              <a:rPr lang="en-US" sz="2000" dirty="0"/>
              <a:t>1:00 pm - Meeting Starts  </a:t>
            </a:r>
          </a:p>
          <a:p>
            <a:pPr eaLnBrk="1" hangingPunct="1"/>
            <a:r>
              <a:rPr lang="en-US" sz="2000"/>
              <a:t>Technical Program</a:t>
            </a:r>
            <a:endParaRPr lang="en-US" sz="2000" dirty="0"/>
          </a:p>
          <a:p>
            <a:pPr lvl="1" eaLnBrk="1" hangingPunct="1">
              <a:buFont typeface="Wingdings" panose="05000000000000000000" pitchFamily="2" charset="2"/>
              <a:buChar char="v"/>
            </a:pPr>
            <a:br>
              <a:rPr lang="en-US" sz="500" b="1" i="0" dirty="0">
                <a:solidFill>
                  <a:srgbClr val="000000"/>
                </a:solidFill>
                <a:effectLst/>
                <a:latin typeface="Arial, Helvetica, sans-serif"/>
              </a:rPr>
            </a:br>
            <a:r>
              <a:rPr lang="en-US" sz="1600" b="1" dirty="0"/>
              <a:t>A helical antenna for 70cm and 23cm - Roman Venegas - IEEE MTTS at Texas A &amp; M University Chair</a:t>
            </a:r>
          </a:p>
          <a:p>
            <a:pPr lvl="1" eaLnBrk="1" hangingPunct="1">
              <a:buFont typeface="Wingdings" panose="05000000000000000000" pitchFamily="2" charset="2"/>
              <a:buChar char="v"/>
            </a:pPr>
            <a:r>
              <a:rPr lang="en-US" sz="1600" b="1" dirty="0" err="1"/>
              <a:t>RFzero</a:t>
            </a:r>
            <a:r>
              <a:rPr lang="en-US" sz="1600" b="1" dirty="0"/>
              <a:t> library, Arduino IDE, example programs and modifying them, troubleshooting – Bo Hansen OZ2M</a:t>
            </a:r>
          </a:p>
          <a:p>
            <a:pPr lvl="1" eaLnBrk="1" hangingPunct="1">
              <a:buFont typeface="Wingdings" panose="05000000000000000000" pitchFamily="2" charset="2"/>
              <a:buChar char="v"/>
            </a:pPr>
            <a:r>
              <a:rPr lang="en-US" sz="1600" b="1" dirty="0"/>
              <a:t>Machining WR-42 to 26.5 GHz SMA transitions – Jim &amp; Mats KD5FZX</a:t>
            </a:r>
          </a:p>
          <a:p>
            <a:pPr lvl="1" eaLnBrk="1" hangingPunct="1">
              <a:buFont typeface="Wingdings" panose="05000000000000000000" pitchFamily="2" charset="2"/>
              <a:buChar char="v"/>
            </a:pPr>
            <a:r>
              <a:rPr lang="en-US" sz="1600" b="1" dirty="0"/>
              <a:t>Contest plans – ARRL 10 GHz and Up part 2 – September 20-21, 2025</a:t>
            </a:r>
          </a:p>
          <a:p>
            <a:pPr marL="342900" lvl="1" indent="-342900" eaLnBrk="1" hangingPunct="1">
              <a:buChar char="•"/>
            </a:pPr>
            <a:r>
              <a:rPr lang="en-US" sz="2000" dirty="0">
                <a:ea typeface="+mn-ea"/>
              </a:rPr>
              <a:t>Show &amp; Tell by members</a:t>
            </a:r>
          </a:p>
          <a:p>
            <a:pPr eaLnBrk="1" hangingPunct="1"/>
            <a:r>
              <a:rPr lang="en-US" sz="2000" dirty="0"/>
              <a:t>Other items &amp; Business Meeting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804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Adjourn?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Motion to adjourn?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25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5A666-0DA7-1110-6B10-D001EB74C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BA52FD2-0F14-E1AF-D85A-1A49946E8D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381750"/>
            <a:ext cx="2133600" cy="476250"/>
          </a:xfrm>
        </p:spPr>
        <p:txBody>
          <a:bodyPr/>
          <a:lstStyle/>
          <a:p>
            <a:fld id="{1E1CF493-8636-4108-B077-2D6503580D28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B0FAC9BB-A4B9-9734-5483-CEB2E1AC6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endParaRPr lang="en-US" altLang="en-US" sz="2400" kern="0" dirty="0"/>
          </a:p>
          <a:p>
            <a:pPr>
              <a:buFontTx/>
              <a:buNone/>
            </a:pPr>
            <a:endParaRPr lang="en-US" altLang="en-US" sz="2800" kern="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D367F26-C036-0B5A-F45B-16F0B6D10ED1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5041FEB6-22CB-B259-CACF-4119AEA6AE43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221938CB-2D7E-732A-445C-D0771819E1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6477000" cy="1143000"/>
          </a:xfrm>
        </p:spPr>
        <p:txBody>
          <a:bodyPr/>
          <a:lstStyle/>
          <a:p>
            <a:r>
              <a:rPr lang="en-US" altLang="en-US" dirty="0"/>
              <a:t>Phishing / scam emails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46984DD-CBAB-8A5E-DC1F-3DA38EEBD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endParaRPr lang="en-US" altLang="en-US" sz="2400" b="1" kern="0" dirty="0">
              <a:solidFill>
                <a:schemeClr val="tx1"/>
              </a:solidFill>
            </a:endParaRPr>
          </a:p>
          <a:p>
            <a:r>
              <a:rPr lang="en-US" altLang="en-US" sz="2000" dirty="0"/>
              <a:t>Be alert to bad guy schemes</a:t>
            </a:r>
          </a:p>
          <a:p>
            <a:r>
              <a:rPr lang="en-US" altLang="en-US" sz="2000" dirty="0"/>
              <a:t>Watch for</a:t>
            </a:r>
          </a:p>
          <a:p>
            <a:pPr lvl="1"/>
            <a:r>
              <a:rPr lang="en-US" altLang="en-US" sz="1600" dirty="0"/>
              <a:t>Out of character requests – NTMS officers will not solicit through text or email</a:t>
            </a:r>
          </a:p>
          <a:p>
            <a:pPr lvl="1"/>
            <a:r>
              <a:rPr lang="en-US" altLang="en-US" sz="1600" dirty="0"/>
              <a:t>Return email address or URL to click is suspicious</a:t>
            </a:r>
          </a:p>
          <a:p>
            <a:pPr lvl="1"/>
            <a:r>
              <a:rPr lang="en-US" altLang="en-US" sz="1600" dirty="0"/>
              <a:t>Sense of urgency</a:t>
            </a:r>
          </a:p>
          <a:p>
            <a:r>
              <a:rPr lang="en-US" altLang="en-US" sz="2000" dirty="0"/>
              <a:t>Actions to take</a:t>
            </a:r>
          </a:p>
          <a:p>
            <a:pPr lvl="1"/>
            <a:r>
              <a:rPr lang="en-US" altLang="en-US" sz="1600" dirty="0"/>
              <a:t>Contact the person directly </a:t>
            </a:r>
          </a:p>
          <a:p>
            <a:pPr lvl="1"/>
            <a:r>
              <a:rPr lang="en-US" altLang="en-US" sz="1600" dirty="0"/>
              <a:t>Report the email as spam</a:t>
            </a:r>
          </a:p>
          <a:p>
            <a:pPr marL="457200" lvl="1" indent="0">
              <a:buNone/>
            </a:pPr>
            <a:endParaRPr lang="en-US" altLang="en-US" sz="2000" dirty="0"/>
          </a:p>
          <a:p>
            <a:pPr marL="0" indent="0">
              <a:buNone/>
            </a:pPr>
            <a:endParaRPr lang="en-US" altLang="en-US" sz="2400" b="1" kern="0" dirty="0">
              <a:solidFill>
                <a:schemeClr val="tx1"/>
              </a:solidFill>
            </a:endParaRPr>
          </a:p>
          <a:p>
            <a:endParaRPr lang="en-US" altLang="en-US" sz="2400" b="1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br>
              <a:rPr lang="en-US" altLang="en-US" sz="2400" kern="0" dirty="0"/>
            </a:br>
            <a:endParaRPr lang="en-US" alt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2086791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CE4F1-D541-0DC9-2281-D3D19886A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4E6E455-302C-F0D0-41D9-F071265918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381750"/>
            <a:ext cx="2133600" cy="476250"/>
          </a:xfrm>
        </p:spPr>
        <p:txBody>
          <a:bodyPr/>
          <a:lstStyle/>
          <a:p>
            <a:fld id="{1E1CF493-8636-4108-B077-2D6503580D2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91729D94-106D-3466-D523-B5654D699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endParaRPr lang="en-US" altLang="en-US" sz="2400" kern="0" dirty="0"/>
          </a:p>
          <a:p>
            <a:pPr>
              <a:buFontTx/>
              <a:buNone/>
            </a:pPr>
            <a:endParaRPr lang="en-US" altLang="en-US" sz="2800" kern="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95615315-AFC3-7C62-279A-50C717EC3434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BD48AA07-DBB5-3E54-3595-E1EA50597027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9F7633E2-204C-F002-978B-BE4980E9AD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6477000" cy="1143000"/>
          </a:xfrm>
        </p:spPr>
        <p:txBody>
          <a:bodyPr/>
          <a:lstStyle/>
          <a:p>
            <a:r>
              <a:rPr lang="en-US" altLang="en-US" dirty="0"/>
              <a:t>Phishing / scam emails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D901A7-8D43-4C0C-9A55-0797930509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92" y="2425024"/>
            <a:ext cx="8836615" cy="200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684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674A9-A5C0-B54E-A3B0-B141A9F75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872EAEE0-B669-0576-BD6B-C52534FF92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381750"/>
            <a:ext cx="2133600" cy="476250"/>
          </a:xfrm>
        </p:spPr>
        <p:txBody>
          <a:bodyPr/>
          <a:lstStyle/>
          <a:p>
            <a:fld id="{1E1CF493-8636-4108-B077-2D6503580D28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96DAE8A9-1E66-EA98-F078-4FE3EAD3A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endParaRPr lang="en-US" altLang="en-US" sz="2400" kern="0" dirty="0"/>
          </a:p>
          <a:p>
            <a:pPr>
              <a:buFontTx/>
              <a:buNone/>
            </a:pPr>
            <a:endParaRPr lang="en-US" altLang="en-US" sz="2800" kern="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9052EB1-E12A-6269-DBC7-C3246FB6100C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57C2BFEB-2847-6E00-40A3-46675E12F731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7E979D82-B16D-0E54-AC47-254CF6A53B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6477000" cy="1143000"/>
          </a:xfrm>
        </p:spPr>
        <p:txBody>
          <a:bodyPr/>
          <a:lstStyle/>
          <a:p>
            <a:r>
              <a:rPr lang="en-US" altLang="en-US" dirty="0"/>
              <a:t>September 2025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EC932228-9983-85F8-CD2A-C5CF9897E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55" y="138038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pPr marL="457200" lvl="1" indent="0">
              <a:buNone/>
            </a:pPr>
            <a:endParaRPr lang="en-US" altLang="en-US" sz="1600" dirty="0"/>
          </a:p>
          <a:p>
            <a:r>
              <a:rPr lang="en-US" altLang="en-US" sz="2000" dirty="0"/>
              <a:t>9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NTMS September Zoom meeting</a:t>
            </a:r>
          </a:p>
          <a:p>
            <a:pPr lvl="1"/>
            <a:endParaRPr lang="en-US" sz="1600" dirty="0"/>
          </a:p>
          <a:p>
            <a:r>
              <a:rPr lang="en-US" sz="2000" dirty="0"/>
              <a:t>13th &amp; 14th – ARRL 50 to 1296 MHz EME contest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20th to 21st – ARRL 10 GHz and Up contest (part 2)</a:t>
            </a:r>
          </a:p>
          <a:p>
            <a:pPr marL="457200" lvl="1" indent="0">
              <a:buNone/>
            </a:pPr>
            <a:endParaRPr lang="en-US" sz="16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None/>
            </a:pPr>
            <a:endParaRPr lang="en-US" altLang="en-US" sz="2400" b="1" kern="0" dirty="0">
              <a:solidFill>
                <a:schemeClr val="tx1"/>
              </a:solidFill>
            </a:endParaRPr>
          </a:p>
          <a:p>
            <a:endParaRPr lang="en-US" altLang="en-US" sz="2400" b="1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br>
              <a:rPr lang="en-US" altLang="en-US" sz="2400" kern="0" dirty="0"/>
            </a:br>
            <a:endParaRPr lang="en-US" alt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4110041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8C852-D4F7-16DA-88EE-8D88FC2C7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ECADD1D4-A5AA-4E83-9351-1A085E1EB2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381750"/>
            <a:ext cx="2133600" cy="476250"/>
          </a:xfrm>
        </p:spPr>
        <p:txBody>
          <a:bodyPr/>
          <a:lstStyle/>
          <a:p>
            <a:fld id="{1E1CF493-8636-4108-B077-2D6503580D2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692BC5E2-9D7E-49F7-6857-2D4982AD7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endParaRPr lang="en-US" altLang="en-US" sz="2400" kern="0" dirty="0"/>
          </a:p>
          <a:p>
            <a:pPr>
              <a:buFontTx/>
              <a:buNone/>
            </a:pPr>
            <a:endParaRPr lang="en-US" altLang="en-US" sz="2800" kern="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FBD9C5E-23FD-7358-7096-8DCE198AF98F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DBC11434-24A1-8A71-715C-F9280C1CC724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D8239B2B-2DA6-ADFE-8E09-3D3681C29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6477000" cy="1143000"/>
          </a:xfrm>
        </p:spPr>
        <p:txBody>
          <a:bodyPr/>
          <a:lstStyle/>
          <a:p>
            <a:r>
              <a:rPr lang="en-US" altLang="en-US" dirty="0"/>
              <a:t>October 2025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25D7EF89-E4C7-6430-6326-ED3C4691D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sz="2000" dirty="0"/>
              <a:t>3</a:t>
            </a:r>
            <a:r>
              <a:rPr lang="en-US" altLang="en-US" sz="2000" baseline="30000" dirty="0"/>
              <a:t>rd</a:t>
            </a:r>
            <a:r>
              <a:rPr lang="en-US" altLang="en-US" sz="2000" dirty="0"/>
              <a:t> (Saturday) NTMS MAD – Microwave Activity Day</a:t>
            </a:r>
            <a:endParaRPr lang="en-US" altLang="en-US" sz="2400" b="1" kern="0" dirty="0">
              <a:solidFill>
                <a:schemeClr val="tx1"/>
              </a:solidFill>
            </a:endParaRPr>
          </a:p>
          <a:p>
            <a:endParaRPr lang="en-US" altLang="en-US" sz="2000" dirty="0"/>
          </a:p>
          <a:p>
            <a:r>
              <a:rPr lang="en-US" altLang="en-US" sz="2000" dirty="0"/>
              <a:t>11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NTMS October Zoom meeting</a:t>
            </a:r>
          </a:p>
          <a:p>
            <a:pPr lvl="1"/>
            <a:r>
              <a:rPr lang="en-US" sz="1600" dirty="0"/>
              <a:t>Your presentation goes here</a:t>
            </a:r>
          </a:p>
          <a:p>
            <a:pPr marL="457200" lvl="1" indent="0">
              <a:buNone/>
            </a:pPr>
            <a:endParaRPr lang="en-US" sz="1600" dirty="0"/>
          </a:p>
          <a:p>
            <a:r>
              <a:rPr lang="en-US" sz="2000" dirty="0"/>
              <a:t>17</a:t>
            </a:r>
            <a:r>
              <a:rPr lang="en-US" sz="2000" baseline="30000" dirty="0"/>
              <a:t>th</a:t>
            </a:r>
            <a:r>
              <a:rPr lang="en-US" sz="2000" dirty="0"/>
              <a:t> to 18</a:t>
            </a:r>
            <a:r>
              <a:rPr lang="en-US" sz="2000" baseline="30000" dirty="0"/>
              <a:t>th</a:t>
            </a:r>
            <a:r>
              <a:rPr lang="en-US" sz="2000" dirty="0"/>
              <a:t> International Microwave Update (M.U.D.) </a:t>
            </a:r>
          </a:p>
          <a:p>
            <a:pPr lvl="1"/>
            <a:r>
              <a:rPr lang="en-US" sz="1600" dirty="0"/>
              <a:t>Tucson, Arizona</a:t>
            </a:r>
          </a:p>
          <a:p>
            <a:pPr lvl="2"/>
            <a:r>
              <a:rPr lang="en-US" sz="1400" b="1" dirty="0"/>
              <a:t>DX and VUCC attempts from mountain top locations are planned</a:t>
            </a:r>
          </a:p>
          <a:p>
            <a:pPr lvl="2"/>
            <a:r>
              <a:rPr lang="en-US" sz="1400" b="1" dirty="0"/>
              <a:t>Several NTMS members are attending</a:t>
            </a:r>
          </a:p>
          <a:p>
            <a:pPr lvl="2"/>
            <a:r>
              <a:rPr lang="en-US" sz="1400" b="1" dirty="0"/>
              <a:t>KM5PO submitted a co-authored paper (with Tom Williams WA1MBA) and will also present in person</a:t>
            </a:r>
          </a:p>
          <a:p>
            <a:pPr lvl="2"/>
            <a:r>
              <a:rPr lang="en-US" sz="1400" b="1" dirty="0"/>
              <a:t>The NTMS tri-band beacon (10GHz/24GHz/47GHz with Q65) beacon will be on display</a:t>
            </a:r>
          </a:p>
          <a:p>
            <a:pPr lvl="2"/>
            <a:r>
              <a:rPr lang="en-US" sz="1400" b="1" dirty="0"/>
              <a:t>A recon team will size up the </a:t>
            </a:r>
            <a:r>
              <a:rPr lang="en-US" sz="1400" b="1" dirty="0" err="1"/>
              <a:t>ElPaso</a:t>
            </a:r>
            <a:r>
              <a:rPr lang="en-US" sz="1400" b="1" dirty="0"/>
              <a:t> and </a:t>
            </a:r>
            <a:r>
              <a:rPr lang="en-US" sz="1400" b="1" dirty="0" err="1"/>
              <a:t>Sacrameto</a:t>
            </a:r>
            <a:r>
              <a:rPr lang="en-US" sz="1400" b="1" dirty="0"/>
              <a:t> mountains area for possible grid expedition intent on securing VUCC on 10 GHz up through </a:t>
            </a:r>
            <a:r>
              <a:rPr lang="en-US" sz="1400" b="1" dirty="0" err="1"/>
              <a:t>mmWave</a:t>
            </a:r>
            <a:r>
              <a:rPr lang="en-US" sz="1400" b="1" dirty="0"/>
              <a:t> bands.</a:t>
            </a:r>
          </a:p>
          <a:p>
            <a:pPr marL="457200" lvl="1" indent="0">
              <a:buNone/>
            </a:pPr>
            <a:endParaRPr lang="en-US" sz="16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None/>
            </a:pPr>
            <a:endParaRPr lang="en-US" altLang="en-US" sz="2400" b="1" kern="0" dirty="0">
              <a:solidFill>
                <a:schemeClr val="tx1"/>
              </a:solidFill>
            </a:endParaRPr>
          </a:p>
          <a:p>
            <a:endParaRPr lang="en-US" altLang="en-US" sz="2400" b="1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br>
              <a:rPr lang="en-US" altLang="en-US" sz="2400" kern="0" dirty="0"/>
            </a:br>
            <a:endParaRPr lang="en-US" alt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343537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8C852-D4F7-16DA-88EE-8D88FC2C7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ECADD1D4-A5AA-4E83-9351-1A085E1EB2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381750"/>
            <a:ext cx="2133600" cy="476250"/>
          </a:xfrm>
        </p:spPr>
        <p:txBody>
          <a:bodyPr/>
          <a:lstStyle/>
          <a:p>
            <a:fld id="{1E1CF493-8636-4108-B077-2D6503580D2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692BC5E2-9D7E-49F7-6857-2D4982AD7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endParaRPr lang="en-US" altLang="en-US" sz="2400" kern="0" dirty="0"/>
          </a:p>
          <a:p>
            <a:pPr>
              <a:buFontTx/>
              <a:buNone/>
            </a:pPr>
            <a:endParaRPr lang="en-US" altLang="en-US" sz="2800" kern="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FBD9C5E-23FD-7358-7096-8DCE198AF98F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DBC11434-24A1-8A71-715C-F9280C1CC724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D8239B2B-2DA6-ADFE-8E09-3D3681C29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6477000" cy="1143000"/>
          </a:xfrm>
        </p:spPr>
        <p:txBody>
          <a:bodyPr/>
          <a:lstStyle/>
          <a:p>
            <a:r>
              <a:rPr lang="en-US" altLang="en-US" dirty="0"/>
              <a:t>November 2025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25D7EF89-E4C7-6430-6326-ED3C4691D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sz="2000" dirty="0"/>
              <a:t>1</a:t>
            </a:r>
            <a:r>
              <a:rPr lang="en-US" altLang="en-US" sz="2000" baseline="30000" dirty="0"/>
              <a:t>st</a:t>
            </a:r>
            <a:r>
              <a:rPr lang="en-US" altLang="en-US" sz="2000" dirty="0"/>
              <a:t> (Saturday) NTMS MAD – Microwave Activity Day</a:t>
            </a:r>
            <a:endParaRPr lang="en-US" altLang="en-US" sz="2400" b="1" kern="0" dirty="0">
              <a:solidFill>
                <a:schemeClr val="tx1"/>
              </a:solidFill>
            </a:endParaRPr>
          </a:p>
          <a:p>
            <a:endParaRPr lang="en-US" altLang="en-US" sz="2000" dirty="0"/>
          </a:p>
          <a:p>
            <a:r>
              <a:rPr lang="en-US" altLang="en-US" sz="2000" dirty="0"/>
              <a:t>8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NTMS October Zoom meeting</a:t>
            </a:r>
          </a:p>
          <a:p>
            <a:pPr lvl="1"/>
            <a:r>
              <a:rPr lang="en-US" sz="1600" dirty="0"/>
              <a:t>Your presentation goes here</a:t>
            </a:r>
          </a:p>
          <a:p>
            <a:pPr marL="457200" lvl="1" indent="0">
              <a:buNone/>
            </a:pPr>
            <a:endParaRPr lang="en-US" sz="1600" dirty="0"/>
          </a:p>
          <a:p>
            <a:r>
              <a:rPr lang="en-US" sz="2000" dirty="0"/>
              <a:t>8</a:t>
            </a:r>
            <a:r>
              <a:rPr lang="en-US" sz="2000" baseline="30000" dirty="0"/>
              <a:t>th</a:t>
            </a:r>
            <a:r>
              <a:rPr lang="en-US" sz="2000" dirty="0"/>
              <a:t> - 9</a:t>
            </a:r>
            <a:r>
              <a:rPr lang="en-US" sz="2000" baseline="30000" dirty="0"/>
              <a:t>th</a:t>
            </a:r>
            <a:r>
              <a:rPr lang="en-US" sz="2000" dirty="0"/>
              <a:t> ARRL EME test 50 MHz to 1296 MHz</a:t>
            </a: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None/>
            </a:pPr>
            <a:endParaRPr lang="en-US" altLang="en-US" sz="2400" b="1" kern="0" dirty="0">
              <a:solidFill>
                <a:schemeClr val="tx1"/>
              </a:solidFill>
            </a:endParaRPr>
          </a:p>
          <a:p>
            <a:endParaRPr lang="en-US" altLang="en-US" sz="2400" b="1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br>
              <a:rPr lang="en-US" altLang="en-US" sz="2400" kern="0" dirty="0"/>
            </a:br>
            <a:endParaRPr lang="en-US" alt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4030839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52C5DC2-9359-2E3D-0C72-D9BC96F587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WWW.NTMS.ORG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6084805-5A54-264E-A9FF-9461F35D9A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A79585-A4D4-4681-9355-F2008CE7C334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5320D3A6-FF6B-A58A-B369-873EDA589E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0"/>
            <a:ext cx="6477000" cy="1143000"/>
          </a:xfrm>
        </p:spPr>
        <p:txBody>
          <a:bodyPr/>
          <a:lstStyle/>
          <a:p>
            <a:r>
              <a:rPr lang="en-US" altLang="en-US" dirty="0"/>
              <a:t>Perpetual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53DF47FA-E088-3B70-4286-8B6B636C1C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rgbClr val="FF0000"/>
                </a:solidFill>
              </a:rPr>
              <a:t>NTMS  2 meter net</a:t>
            </a:r>
            <a:r>
              <a:rPr lang="en-US" altLang="en-US" sz="2000" dirty="0">
                <a:solidFill>
                  <a:srgbClr val="FF0000"/>
                </a:solidFill>
              </a:rPr>
              <a:t> 	</a:t>
            </a:r>
            <a:r>
              <a:rPr lang="en-US" altLang="en-US" sz="2000" dirty="0"/>
              <a:t>		                                         Every Sunday, 8:00 pm CST,144.260 MHz</a:t>
            </a:r>
            <a:r>
              <a:rPr lang="en-US" altLang="en-US" sz="2000"/>
              <a:t>, called by Ross K5ZSJ</a:t>
            </a:r>
            <a:endParaRPr lang="en-US" altLang="en-US" sz="2000" dirty="0"/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rgbClr val="FF0000"/>
                </a:solidFill>
              </a:rPr>
              <a:t>The 6 meter </a:t>
            </a:r>
            <a:r>
              <a:rPr lang="en-US" altLang="en-US" sz="2000" b="1" dirty="0" err="1">
                <a:solidFill>
                  <a:srgbClr val="FF0000"/>
                </a:solidFill>
              </a:rPr>
              <a:t>Hootowl</a:t>
            </a:r>
            <a:r>
              <a:rPr lang="en-US" altLang="en-US" sz="2000" b="1" dirty="0">
                <a:solidFill>
                  <a:srgbClr val="FF0000"/>
                </a:solidFill>
              </a:rPr>
              <a:t> net</a:t>
            </a:r>
            <a:r>
              <a:rPr lang="en-US" altLang="en-US" sz="2000" dirty="0">
                <a:solidFill>
                  <a:srgbClr val="FF0000"/>
                </a:solidFill>
              </a:rPr>
              <a:t>	</a:t>
            </a:r>
            <a:r>
              <a:rPr lang="en-US" altLang="en-US" sz="2000" dirty="0"/>
              <a:t>		                                         Every Saturday, Midnight, 50.125, called by Al W5RLG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rgbClr val="FF0000"/>
                </a:solidFill>
              </a:rPr>
              <a:t>NTMS Lunch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Every Tuesday, 11:30 am CST, Texas Smokehouse BBQ, Richardson TX (May change around holidays)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chemeClr val="tx1"/>
                </a:solidFill>
              </a:rPr>
              <a:t>144 MHz Activity Night</a:t>
            </a:r>
            <a:r>
              <a:rPr lang="en-US" altLang="en-US" sz="2000" b="1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Every Monday 7:00-11:00 pm local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chemeClr val="tx1"/>
                </a:solidFill>
              </a:rPr>
              <a:t>222 MHz Activity Night.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Every Tuesday 7:00-11:00 pm local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chemeClr val="tx1"/>
                </a:solidFill>
              </a:rPr>
              <a:t>432 MHz Activity Night.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Every Wednesday 7:00-11:00 pm local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chemeClr val="tx1"/>
                </a:solidFill>
              </a:rPr>
              <a:t>Midwest M.A.D</a:t>
            </a:r>
            <a:r>
              <a:rPr lang="en-US" altLang="en-US" sz="2000" dirty="0">
                <a:solidFill>
                  <a:schemeClr val="tx1"/>
                </a:solidFill>
              </a:rPr>
              <a:t>. </a:t>
            </a:r>
            <a:r>
              <a:rPr lang="en-US" altLang="en-US" sz="2000" b="1" dirty="0">
                <a:solidFill>
                  <a:schemeClr val="tx1"/>
                </a:solidFill>
              </a:rPr>
              <a:t>and NTMS M.A.D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First Saturday of every month.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850" y="1676400"/>
            <a:ext cx="7658100" cy="4525963"/>
          </a:xfrm>
        </p:spPr>
        <p:txBody>
          <a:bodyPr/>
          <a:lstStyle/>
          <a:p>
            <a:r>
              <a:rPr lang="en-US" dirty="0"/>
              <a:t>Old Business</a:t>
            </a:r>
          </a:p>
          <a:p>
            <a:r>
              <a:rPr lang="en-US" dirty="0"/>
              <a:t>New Business</a:t>
            </a:r>
          </a:p>
          <a:p>
            <a:r>
              <a:rPr lang="en-US" dirty="0"/>
              <a:t>Any other topics to be discussed?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86825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49414</TotalTime>
  <Words>1280</Words>
  <Application>Microsoft Office PowerPoint</Application>
  <PresentationFormat>On-screen Show (4:3)</PresentationFormat>
  <Paragraphs>213</Paragraphs>
  <Slides>20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Arial, Helvetica, sans-serif</vt:lpstr>
      <vt:lpstr>Calibri</vt:lpstr>
      <vt:lpstr>Wingdings</vt:lpstr>
      <vt:lpstr>Default Design</vt:lpstr>
      <vt:lpstr>Image</vt:lpstr>
      <vt:lpstr>Welcome to  North Texas Microwave Society  September 13th, 2025 </vt:lpstr>
      <vt:lpstr>NTMS Agenda September 13, 2025 </vt:lpstr>
      <vt:lpstr>Phishing / scam emails</vt:lpstr>
      <vt:lpstr>Phishing / scam emails</vt:lpstr>
      <vt:lpstr>September 2025</vt:lpstr>
      <vt:lpstr>October 2025</vt:lpstr>
      <vt:lpstr>November 2025</vt:lpstr>
      <vt:lpstr>Perpetual</vt:lpstr>
      <vt:lpstr>Business Meeting</vt:lpstr>
      <vt:lpstr>NTMS Budget &amp; Dues</vt:lpstr>
      <vt:lpstr>NTMS Budget &amp; Dues</vt:lpstr>
      <vt:lpstr>NTMS Budget &amp; Dues</vt:lpstr>
      <vt:lpstr>NTMS website usage</vt:lpstr>
      <vt:lpstr>July 2025 website usage</vt:lpstr>
      <vt:lpstr>NTMS website usage</vt:lpstr>
      <vt:lpstr>NTMS Budget &amp; Dues</vt:lpstr>
      <vt:lpstr>NTMS Donations</vt:lpstr>
      <vt:lpstr>Free information?</vt:lpstr>
      <vt:lpstr>Next steps</vt:lpstr>
      <vt:lpstr>Adjourn?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W5LUA/9 EN45wf September 2012</dc:title>
  <dc:creator>Al</dc:creator>
  <cp:lastModifiedBy>James McMasters</cp:lastModifiedBy>
  <cp:revision>217</cp:revision>
  <dcterms:created xsi:type="dcterms:W3CDTF">2012-10-29T20:57:39Z</dcterms:created>
  <dcterms:modified xsi:type="dcterms:W3CDTF">2025-09-13T15:44:42Z</dcterms:modified>
</cp:coreProperties>
</file>